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2"/>
  </p:notesMasterIdLst>
  <p:sldIdLst>
    <p:sldId id="256" r:id="rId2"/>
    <p:sldId id="401" r:id="rId3"/>
    <p:sldId id="427" r:id="rId4"/>
    <p:sldId id="600" r:id="rId5"/>
    <p:sldId id="601" r:id="rId6"/>
    <p:sldId id="402" r:id="rId7"/>
    <p:sldId id="464" r:id="rId8"/>
    <p:sldId id="470" r:id="rId9"/>
    <p:sldId id="605" r:id="rId10"/>
    <p:sldId id="604" r:id="rId11"/>
    <p:sldId id="603" r:id="rId12"/>
    <p:sldId id="589" r:id="rId13"/>
    <p:sldId id="578" r:id="rId14"/>
    <p:sldId id="541" r:id="rId15"/>
    <p:sldId id="542" r:id="rId16"/>
    <p:sldId id="544" r:id="rId17"/>
    <p:sldId id="590" r:id="rId18"/>
    <p:sldId id="432" r:id="rId19"/>
    <p:sldId id="473" r:id="rId20"/>
    <p:sldId id="591" r:id="rId21"/>
    <p:sldId id="474" r:id="rId22"/>
    <p:sldId id="592" r:id="rId23"/>
    <p:sldId id="593" r:id="rId24"/>
    <p:sldId id="594" r:id="rId25"/>
    <p:sldId id="595" r:id="rId26"/>
    <p:sldId id="480" r:id="rId27"/>
    <p:sldId id="481" r:id="rId28"/>
    <p:sldId id="606" r:id="rId29"/>
    <p:sldId id="607" r:id="rId30"/>
    <p:sldId id="530" r:id="rId31"/>
    <p:sldId id="485" r:id="rId32"/>
    <p:sldId id="486" r:id="rId33"/>
    <p:sldId id="608" r:id="rId34"/>
    <p:sldId id="487" r:id="rId35"/>
    <p:sldId id="488" r:id="rId36"/>
    <p:sldId id="492" r:id="rId37"/>
    <p:sldId id="539" r:id="rId38"/>
    <p:sldId id="540" r:id="rId39"/>
    <p:sldId id="597" r:id="rId40"/>
    <p:sldId id="609" r:id="rId41"/>
    <p:sldId id="611" r:id="rId42"/>
    <p:sldId id="494" r:id="rId43"/>
    <p:sldId id="495" r:id="rId44"/>
    <p:sldId id="496" r:id="rId45"/>
    <p:sldId id="465" r:id="rId46"/>
    <p:sldId id="434" r:id="rId47"/>
    <p:sldId id="567" r:id="rId48"/>
    <p:sldId id="455" r:id="rId49"/>
    <p:sldId id="456" r:id="rId50"/>
    <p:sldId id="459" r:id="rId51"/>
    <p:sldId id="598" r:id="rId52"/>
    <p:sldId id="458" r:id="rId53"/>
    <p:sldId id="420" r:id="rId54"/>
    <p:sldId id="588" r:id="rId55"/>
    <p:sldId id="543" r:id="rId56"/>
    <p:sldId id="471" r:id="rId57"/>
    <p:sldId id="472" r:id="rId58"/>
    <p:sldId id="568" r:id="rId59"/>
    <p:sldId id="569" r:id="rId60"/>
    <p:sldId id="570" r:id="rId61"/>
    <p:sldId id="577" r:id="rId62"/>
    <p:sldId id="511" r:id="rId63"/>
    <p:sldId id="512" r:id="rId64"/>
    <p:sldId id="513" r:id="rId65"/>
    <p:sldId id="514" r:id="rId66"/>
    <p:sldId id="515" r:id="rId67"/>
    <p:sldId id="516" r:id="rId68"/>
    <p:sldId id="517" r:id="rId69"/>
    <p:sldId id="518" r:id="rId70"/>
    <p:sldId id="519" r:id="rId71"/>
    <p:sldId id="520" r:id="rId72"/>
    <p:sldId id="521" r:id="rId73"/>
    <p:sldId id="522" r:id="rId74"/>
    <p:sldId id="493" r:id="rId75"/>
    <p:sldId id="531" r:id="rId76"/>
    <p:sldId id="532" r:id="rId77"/>
    <p:sldId id="533" r:id="rId78"/>
    <p:sldId id="534" r:id="rId79"/>
    <p:sldId id="535" r:id="rId80"/>
    <p:sldId id="536" r:id="rId81"/>
    <p:sldId id="537" r:id="rId82"/>
    <p:sldId id="538" r:id="rId83"/>
    <p:sldId id="599" r:id="rId84"/>
    <p:sldId id="554" r:id="rId85"/>
    <p:sldId id="572" r:id="rId86"/>
    <p:sldId id="573" r:id="rId87"/>
    <p:sldId id="574" r:id="rId88"/>
    <p:sldId id="579" r:id="rId89"/>
    <p:sldId id="580" r:id="rId90"/>
    <p:sldId id="581" r:id="rId91"/>
    <p:sldId id="582" r:id="rId92"/>
    <p:sldId id="583" r:id="rId93"/>
    <p:sldId id="584" r:id="rId94"/>
    <p:sldId id="585" r:id="rId95"/>
    <p:sldId id="586" r:id="rId96"/>
    <p:sldId id="587" r:id="rId97"/>
    <p:sldId id="558" r:id="rId98"/>
    <p:sldId id="559" r:id="rId99"/>
    <p:sldId id="560" r:id="rId100"/>
    <p:sldId id="561" r:id="rId10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805" autoAdjust="0"/>
    <p:restoredTop sz="95525" autoAdjust="0"/>
  </p:normalViewPr>
  <p:slideViewPr>
    <p:cSldViewPr>
      <p:cViewPr>
        <p:scale>
          <a:sx n="90" d="100"/>
          <a:sy n="90" d="100"/>
        </p:scale>
        <p:origin x="-760" y="5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9B6659-6614-41A7-8D9E-24A7920E575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5AA479B-28F6-410D-9268-9A00A31E2F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37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95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80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80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80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80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808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A479B-28F6-410D-9268-9A00A31E2FC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9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2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8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6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06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4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0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7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7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45D69-1B1A-4858-80C8-CF41545340C9}" type="datetimeFigureOut">
              <a:rPr lang="en-US" smtClean="0"/>
              <a:t>4/21/15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2755D-75D5-4AF8-BB8B-A8B8DE918D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8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emf"/><Relationship Id="rId6" Type="http://schemas.openxmlformats.org/officeDocument/2006/relationships/image" Target="../media/image6.jpe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5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5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5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5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57.png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5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5.emf"/><Relationship Id="rId7" Type="http://schemas.openxmlformats.org/officeDocument/2006/relationships/hyperlink" Target="https://twiki.cern.ch/twiki/bin/view/CMSPublic/PhysicsResultsHI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5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8" Type="http://schemas.openxmlformats.org/officeDocument/2006/relationships/image" Target="../media/image67.emf"/><Relationship Id="rId9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5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7" Type="http://schemas.openxmlformats.org/officeDocument/2006/relationships/image" Target="../media/image72.emf"/><Relationship Id="rId8" Type="http://schemas.openxmlformats.org/officeDocument/2006/relationships/image" Target="../media/image73.emf"/><Relationship Id="rId9" Type="http://schemas.openxmlformats.org/officeDocument/2006/relationships/image" Target="../media/image74.emf"/><Relationship Id="rId10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5.emf"/><Relationship Id="rId5" Type="http://schemas.openxmlformats.org/officeDocument/2006/relationships/image" Target="../media/image80.emf"/><Relationship Id="rId6" Type="http://schemas.openxmlformats.org/officeDocument/2006/relationships/image" Target="../media/image81.emf"/><Relationship Id="rId7" Type="http://schemas.openxmlformats.org/officeDocument/2006/relationships/image" Target="../media/image82.emf"/><Relationship Id="rId8" Type="http://schemas.openxmlformats.org/officeDocument/2006/relationships/image" Target="../media/image83.emf"/><Relationship Id="rId9" Type="http://schemas.openxmlformats.org/officeDocument/2006/relationships/image" Target="../media/image84.emf"/><Relationship Id="rId10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5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95.jpeg"/><Relationship Id="rId5" Type="http://schemas.openxmlformats.org/officeDocument/2006/relationships/image" Target="../media/image96.jpeg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97.jpe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hyperlink" Target="http://link.springer.com/article/10.1007/JHEP05(2013)145" TargetMode="External"/><Relationship Id="rId5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5.emf"/><Relationship Id="rId5" Type="http://schemas.openxmlformats.org/officeDocument/2006/relationships/hyperlink" Target="http://cds.cern.ch/record/1564682?ln=en" TargetMode="External"/><Relationship Id="rId6" Type="http://schemas.openxmlformats.org/officeDocument/2006/relationships/hyperlink" Target="http://authors.library.caltech.edu/50620/1/art_10.1007_JHEP09(2014)087.pdf" TargetMode="External"/><Relationship Id="rId7" Type="http://schemas.openxmlformats.org/officeDocument/2006/relationships/hyperlink" Target="http://arxiv.org/pdf/1408.1682v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5.emf"/><Relationship Id="rId6" Type="http://schemas.openxmlformats.org/officeDocument/2006/relationships/image" Target="../media/image36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35.emf"/><Relationship Id="rId5" Type="http://schemas.openxmlformats.org/officeDocument/2006/relationships/image" Target="../media/image5.emf"/><Relationship Id="rId6" Type="http://schemas.openxmlformats.org/officeDocument/2006/relationships/image" Target="../media/image36.emf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3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20.jpg"/><Relationship Id="rId5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4" Type="http://schemas.openxmlformats.org/officeDocument/2006/relationships/image" Target="../media/image107.JPG"/><Relationship Id="rId5" Type="http://schemas.openxmlformats.org/officeDocument/2006/relationships/image" Target="../media/image108.JPG"/><Relationship Id="rId6" Type="http://schemas.openxmlformats.org/officeDocument/2006/relationships/image" Target="../media/image109.JPG"/><Relationship Id="rId7" Type="http://schemas.openxmlformats.org/officeDocument/2006/relationships/image" Target="../media/image110.jpeg"/><Relationship Id="rId8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5.emf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30.emf"/><Relationship Id="rId5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32.jpeg"/><Relationship Id="rId5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5" Type="http://schemas.openxmlformats.org/officeDocument/2006/relationships/image" Target="../media/image136.emf"/><Relationship Id="rId6" Type="http://schemas.openxmlformats.org/officeDocument/2006/relationships/image" Target="../media/image137.emf"/><Relationship Id="rId7" Type="http://schemas.openxmlformats.org/officeDocument/2006/relationships/image" Target="../media/image138.emf"/><Relationship Id="rId8" Type="http://schemas.openxmlformats.org/officeDocument/2006/relationships/image" Target="../media/image139.emf"/><Relationship Id="rId9" Type="http://schemas.openxmlformats.org/officeDocument/2006/relationships/image" Target="../media/image5.emf"/><Relationship Id="rId10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5" Type="http://schemas.openxmlformats.org/officeDocument/2006/relationships/image" Target="../media/image143.emf"/><Relationship Id="rId6" Type="http://schemas.openxmlformats.org/officeDocument/2006/relationships/image" Target="../media/image144.emf"/><Relationship Id="rId7" Type="http://schemas.openxmlformats.org/officeDocument/2006/relationships/image" Target="../media/image5.emf"/><Relationship Id="rId8" Type="http://schemas.openxmlformats.org/officeDocument/2006/relationships/image" Target="../media/image74.emf"/><Relationship Id="rId9" Type="http://schemas.openxmlformats.org/officeDocument/2006/relationships/image" Target="../media/image145.emf"/><Relationship Id="rId10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4" Type="http://schemas.openxmlformats.org/officeDocument/2006/relationships/image" Target="../media/image147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51.emf"/><Relationship Id="rId5" Type="http://schemas.openxmlformats.org/officeDocument/2006/relationships/image" Target="../media/image15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5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5.emf"/><Relationship Id="rId5" Type="http://schemas.openxmlformats.org/officeDocument/2006/relationships/image" Target="../media/image157.emf"/><Relationship Id="rId6" Type="http://schemas.openxmlformats.org/officeDocument/2006/relationships/image" Target="../media/image158.emf"/><Relationship Id="rId7" Type="http://schemas.openxmlformats.org/officeDocument/2006/relationships/image" Target="../media/image159.emf"/><Relationship Id="rId8" Type="http://schemas.openxmlformats.org/officeDocument/2006/relationships/image" Target="../media/image160.emf"/><Relationship Id="rId9" Type="http://schemas.openxmlformats.org/officeDocument/2006/relationships/image" Target="../media/image161.emf"/><Relationship Id="rId10" Type="http://schemas.openxmlformats.org/officeDocument/2006/relationships/image" Target="../media/image162.emf"/><Relationship Id="rId11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65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66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6534090"/>
            <a:ext cx="91440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uv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419600"/>
            <a:ext cx="205740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3400"/>
            <a:ext cx="914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 Search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for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Standard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Model Higgs Boson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Production in Association with Top-Quark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Pairs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At CMS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Dissertation Defense, April 22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2015</a:t>
            </a:r>
          </a:p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Charlottesville, Virginia</a:t>
            </a:r>
          </a:p>
          <a:p>
            <a:pPr algn="ctr"/>
            <a:endParaRPr lang="en-US" sz="2400" dirty="0"/>
          </a:p>
          <a:p>
            <a:pPr algn="ctr"/>
            <a:r>
              <a:rPr lang="en-US" sz="3200" i="1" dirty="0" smtClean="0">
                <a:solidFill>
                  <a:srgbClr val="376092"/>
                </a:solidFill>
              </a:rPr>
              <a:t>John Wood</a:t>
            </a:r>
          </a:p>
          <a:p>
            <a:pPr algn="ctr"/>
            <a:r>
              <a:rPr lang="en-US" sz="2000" i="1" dirty="0">
                <a:solidFill>
                  <a:srgbClr val="376092"/>
                </a:solidFill>
              </a:rPr>
              <a:t>University of </a:t>
            </a:r>
            <a:r>
              <a:rPr lang="en-US" sz="2000" i="1" dirty="0" smtClean="0">
                <a:solidFill>
                  <a:srgbClr val="376092"/>
                </a:solidFill>
              </a:rPr>
              <a:t>Virginia</a:t>
            </a:r>
          </a:p>
          <a:p>
            <a:pPr algn="ctr"/>
            <a:r>
              <a:rPr lang="en-US" sz="2000" i="1" dirty="0" smtClean="0">
                <a:solidFill>
                  <a:srgbClr val="376092"/>
                </a:solidFill>
              </a:rPr>
              <a:t>CMS Collaboration</a:t>
            </a:r>
            <a:endParaRPr lang="en-US" sz="2000" i="1" dirty="0">
              <a:solidFill>
                <a:srgbClr val="376092"/>
              </a:solidFill>
            </a:endParaRPr>
          </a:p>
        </p:txBody>
      </p:sp>
      <p:pic>
        <p:nvPicPr>
          <p:cNvPr id="11" name="Picture 10" descr="CMS_logo_col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75830"/>
            <a:ext cx="19812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4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10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Detector Overview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11" name="Picture 10" descr="CMS3d_black_detector_colouredlabels_nokey_jul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1"/>
            <a:ext cx="9144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7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100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nalysis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onfiguration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tudies</a:t>
            </a:r>
            <a:endParaRPr lang="en-US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92912"/>
              </p:ext>
            </p:extLst>
          </p:nvPr>
        </p:nvGraphicFramePr>
        <p:xfrm>
          <a:off x="125424" y="3224599"/>
          <a:ext cx="8893156" cy="314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895"/>
                <a:gridCol w="1740218"/>
                <a:gridCol w="16030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Scenario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Exp. Limit (“</a:t>
                      </a:r>
                      <a:r>
                        <a:rPr lang="en-US" sz="1500" dirty="0" err="1" smtClean="0"/>
                        <a:t>Unblinded</a:t>
                      </a:r>
                      <a:r>
                        <a:rPr lang="en-US" sz="1500" dirty="0" smtClean="0"/>
                        <a:t>”)</a:t>
                      </a:r>
                      <a:r>
                        <a:rPr lang="en-US" sz="1500" baseline="0" dirty="0" smtClean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Exp</a:t>
                      </a:r>
                      <a:r>
                        <a:rPr lang="en-US" sz="1500" dirty="0" smtClean="0"/>
                        <a:t> Limit (“Blind”, “-t –1”)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tt+lf</a:t>
                      </a:r>
                      <a:r>
                        <a:rPr lang="en-US" sz="1500" dirty="0" smtClean="0"/>
                        <a:t> to ATLAS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3.58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baseline="0" dirty="0" err="1" smtClean="0"/>
                        <a:t>tt+cc</a:t>
                      </a:r>
                      <a:r>
                        <a:rPr lang="en-US" sz="1500" baseline="0" dirty="0" smtClean="0"/>
                        <a:t>/bb to ATLAS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3.98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tt+lf</a:t>
                      </a:r>
                      <a:r>
                        <a:rPr lang="en-US" sz="1500" dirty="0" smtClean="0"/>
                        <a:t>/cc/bb to ATLAS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3.73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ttH</a:t>
                      </a:r>
                      <a:r>
                        <a:rPr lang="en-US" sz="1500" dirty="0" smtClean="0"/>
                        <a:t>,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tt+lf</a:t>
                      </a:r>
                      <a:r>
                        <a:rPr lang="en-US" sz="1500" baseline="0" dirty="0" smtClean="0"/>
                        <a:t>/cc/bb to ATLAS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3.17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ttH</a:t>
                      </a:r>
                      <a:r>
                        <a:rPr lang="en-US" sz="1500" dirty="0" smtClean="0"/>
                        <a:t>, </a:t>
                      </a:r>
                      <a:r>
                        <a:rPr lang="en-US" sz="1500" dirty="0" err="1" smtClean="0"/>
                        <a:t>tt+lf</a:t>
                      </a:r>
                      <a:r>
                        <a:rPr lang="en-US" sz="1500" dirty="0" smtClean="0"/>
                        <a:t>/cc/bb</a:t>
                      </a:r>
                      <a:r>
                        <a:rPr lang="en-US" sz="1500" baseline="0" dirty="0" smtClean="0"/>
                        <a:t> to ATLAS, add HT </a:t>
                      </a:r>
                      <a:r>
                        <a:rPr lang="en-US" sz="1500" baseline="0" dirty="0" err="1" smtClean="0"/>
                        <a:t>var</a:t>
                      </a:r>
                      <a:r>
                        <a:rPr lang="en-US" sz="1500" baseline="0" dirty="0" smtClean="0"/>
                        <a:t> for 4j2t, 5j2t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3.02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Baseline, add BDT </a:t>
                      </a:r>
                      <a:r>
                        <a:rPr lang="en-US" sz="1500" dirty="0" err="1" smtClean="0"/>
                        <a:t>var</a:t>
                      </a:r>
                      <a:r>
                        <a:rPr lang="en-US" sz="1500" dirty="0" smtClean="0"/>
                        <a:t> for 4j2t,</a:t>
                      </a:r>
                      <a:r>
                        <a:rPr lang="en-US" sz="1500" baseline="0" dirty="0" smtClean="0"/>
                        <a:t> 5j2t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4.17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3.52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/>
                        <a:t>jetLep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pT</a:t>
                      </a:r>
                      <a:r>
                        <a:rPr lang="en-US" sz="1500" baseline="0" dirty="0" smtClean="0"/>
                        <a:t>&gt;25, new BDT weights, add BDT </a:t>
                      </a:r>
                      <a:r>
                        <a:rPr lang="en-US" sz="1500" baseline="0" dirty="0" err="1" smtClean="0"/>
                        <a:t>var</a:t>
                      </a:r>
                      <a:r>
                        <a:rPr lang="en-US" sz="1500" baseline="0" dirty="0" smtClean="0"/>
                        <a:t> for 4j2t, 5j2t</a:t>
                      </a:r>
                      <a:endParaRPr 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3.98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3.70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14131"/>
              </p:ext>
            </p:extLst>
          </p:nvPr>
        </p:nvGraphicFramePr>
        <p:xfrm>
          <a:off x="125424" y="869027"/>
          <a:ext cx="8873560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665"/>
                <a:gridCol w="1736770"/>
                <a:gridCol w="15991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Scenario</a:t>
                      </a:r>
                      <a:endParaRPr lang="en-US" sz="15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Exp. Limit (“</a:t>
                      </a:r>
                      <a:r>
                        <a:rPr lang="en-US" sz="1500" dirty="0" err="1" smtClean="0"/>
                        <a:t>Unblinded</a:t>
                      </a:r>
                      <a:r>
                        <a:rPr lang="en-US" sz="1500" dirty="0" smtClean="0"/>
                        <a:t>”)</a:t>
                      </a:r>
                      <a:r>
                        <a:rPr lang="en-US" sz="1500" baseline="0" dirty="0" smtClean="0"/>
                        <a:t> </a:t>
                      </a:r>
                      <a:endParaRPr lang="en-US" sz="15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Exp</a:t>
                      </a:r>
                      <a:r>
                        <a:rPr lang="en-US" sz="1500" dirty="0" smtClean="0"/>
                        <a:t> Limit (“Blind”, “-t –1”)</a:t>
                      </a:r>
                      <a:endParaRPr lang="en-US" sz="15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Baseline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4.83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3.80</a:t>
                      </a:r>
                      <a:endParaRPr lang="en-US" sz="15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jetLep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pT</a:t>
                      </a:r>
                      <a:r>
                        <a:rPr lang="en-US" sz="1500" baseline="0" dirty="0" smtClean="0"/>
                        <a:t>&gt;25, new BDT weights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4.45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3.83</a:t>
                      </a:r>
                      <a:endParaRPr lang="en-US" sz="15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Baseline, add HT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var</a:t>
                      </a:r>
                      <a:r>
                        <a:rPr lang="en-US" sz="1500" baseline="0" dirty="0" smtClean="0"/>
                        <a:t> for 4j2t, 5j2t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4.14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3.52</a:t>
                      </a:r>
                      <a:endParaRPr lang="en-US" sz="15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jetLep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pT</a:t>
                      </a:r>
                      <a:r>
                        <a:rPr lang="en-US" sz="1500" baseline="0" dirty="0" smtClean="0"/>
                        <a:t>&gt;25, new BDT weights, add HT </a:t>
                      </a:r>
                      <a:r>
                        <a:rPr lang="en-US" sz="1500" baseline="0" dirty="0" err="1" smtClean="0"/>
                        <a:t>var</a:t>
                      </a:r>
                      <a:r>
                        <a:rPr lang="en-US" sz="1500" baseline="0" dirty="0" smtClean="0"/>
                        <a:t> for 4j2t, 5j2t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3.94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3.70</a:t>
                      </a:r>
                      <a:endParaRPr lang="en-US" sz="15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2924441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1600" b="1" i="1" dirty="0" smtClean="0"/>
              <a:t>Many other options have been tested as well, focusing on background composition and other effects</a:t>
            </a:r>
            <a:endParaRPr lang="en-US" sz="1600" b="1" i="1" dirty="0"/>
          </a:p>
        </p:txBody>
      </p:sp>
      <p:sp>
        <p:nvSpPr>
          <p:cNvPr id="9" name="Rectangle 8"/>
          <p:cNvSpPr/>
          <p:nvPr/>
        </p:nvSpPr>
        <p:spPr>
          <a:xfrm>
            <a:off x="0" y="530473"/>
            <a:ext cx="9269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1600" b="1" i="1" dirty="0" smtClean="0"/>
              <a:t>Right Col., blind</a:t>
            </a:r>
            <a:r>
              <a:rPr lang="en-US" sz="1600" b="1" i="1" dirty="0"/>
              <a:t>,</a:t>
            </a:r>
            <a:r>
              <a:rPr lang="en-US" sz="1600" b="1" i="1" dirty="0" smtClean="0"/>
              <a:t> is all we would have access to when designing the analysis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3025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11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Detector Overview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2" name="Picture 1" descr="85031262567704519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" y="1066800"/>
            <a:ext cx="913904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12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Detector Overview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2" name="Picture 1" descr="P100079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00"/>
            <a:ext cx="6400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7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PT and Crystal Jan 0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4724400" cy="3082440"/>
          </a:xfrm>
          <a:prstGeom prst="rect">
            <a:avLst/>
          </a:prstGeom>
        </p:spPr>
      </p:pic>
      <p:pic>
        <p:nvPicPr>
          <p:cNvPr id="22" name="Picture 17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3333750"/>
            <a:ext cx="42926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13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Vacuum Photo-Triodes (VPTs) and the ECAL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Endcap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477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Wood, University of Virginia    jgw2kb@virginia.edu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33400"/>
            <a:ext cx="5486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Vacuum Photo-Triode – single stage photomultiplier device, adhered to back of lead tungstate crystals – measures scintillation light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Cesium cathode for photoelectron production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Anode is a mesh grid, captures ~50% of photo-electrons passing through it, 800V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Dynode is behind anode, 600V, pushes electrons back towards anode for collection</a:t>
            </a:r>
            <a:endParaRPr lang="en-US" dirty="0"/>
          </a:p>
        </p:txBody>
      </p:sp>
      <p:pic>
        <p:nvPicPr>
          <p:cNvPr id="21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3" t="15891" r="10538" b="5960"/>
          <a:stretch>
            <a:fillRect/>
          </a:stretch>
        </p:blipFill>
        <p:spPr bwMode="auto">
          <a:xfrm>
            <a:off x="5562600" y="609600"/>
            <a:ext cx="3352800" cy="27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78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14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ECAL related sidebar - VPT Test Stand - Description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477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Wood, University of Virginia    jgw2kb@virginia.edu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33400"/>
            <a:ext cx="9144000" cy="6109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700" dirty="0" smtClean="0"/>
              <a:t>VPTs perform well in magnetic fields, and are radiation hard – great for ECAL </a:t>
            </a:r>
            <a:r>
              <a:rPr lang="en-US" sz="1700" dirty="0" err="1" smtClean="0"/>
              <a:t>endcap</a:t>
            </a:r>
            <a:r>
              <a:rPr lang="en-US" sz="1700" dirty="0" smtClean="0"/>
              <a:t> environment</a:t>
            </a:r>
          </a:p>
          <a:p>
            <a:pPr marL="285750" indent="-285750">
              <a:buFont typeface="Wingdings" charset="2"/>
              <a:buChar char="v"/>
            </a:pPr>
            <a:endParaRPr lang="en-US" sz="1700" dirty="0"/>
          </a:p>
          <a:p>
            <a:pPr marL="285750" indent="-285750">
              <a:buFont typeface="Wingdings" charset="2"/>
              <a:buChar char="v"/>
            </a:pPr>
            <a:r>
              <a:rPr lang="en-US" sz="1700" dirty="0" smtClean="0"/>
              <a:t>Over time VPT anode response decreases, </a:t>
            </a:r>
            <a:r>
              <a:rPr lang="en-US" sz="1700" dirty="0"/>
              <a:t>described well by a function of two exponentials with different time </a:t>
            </a:r>
            <a:r>
              <a:rPr lang="en-US" sz="1700" dirty="0" smtClean="0"/>
              <a:t>constants, modeling the two primary effects of VPT aging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sz="1700" dirty="0" smtClean="0"/>
              <a:t>Ion damage to cathode due to loss of vacuum and large electric potentials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sz="1700" dirty="0" smtClean="0"/>
              <a:t>Depletion of photo-electrons from the cathode </a:t>
            </a:r>
            <a:endParaRPr lang="en-US" sz="1700" dirty="0"/>
          </a:p>
          <a:p>
            <a:pPr marL="285750" indent="-285750">
              <a:buFont typeface="Wingdings" charset="2"/>
              <a:buChar char="v"/>
            </a:pPr>
            <a:endParaRPr lang="en-US" sz="1700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1700" dirty="0" smtClean="0"/>
              <a:t>In-situ at CMS, this effect is convoluted with light loss of crystals from radiation damage – necessary to study VPT lifetime performance effects independently</a:t>
            </a:r>
          </a:p>
          <a:p>
            <a:pPr marL="285750" indent="-285750">
              <a:buFont typeface="Wingdings" charset="2"/>
              <a:buChar char="v"/>
            </a:pPr>
            <a:endParaRPr lang="en-US" sz="1700" dirty="0"/>
          </a:p>
          <a:p>
            <a:pPr marL="285750" indent="-285750">
              <a:buFont typeface="Wingdings" charset="2"/>
              <a:buChar char="v"/>
            </a:pPr>
            <a:r>
              <a:rPr lang="en-US" sz="1700" dirty="0" smtClean="0"/>
              <a:t>University of Virginia HEP has access to a large-bore 3.8T solenoid magnet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sz="1700" dirty="0" smtClean="0"/>
              <a:t>Cryogen cooled – required LN</a:t>
            </a:r>
            <a:r>
              <a:rPr lang="en-US" sz="1700" baseline="-25000" dirty="0" smtClean="0"/>
              <a:t>2,</a:t>
            </a:r>
            <a:r>
              <a:rPr lang="en-US" sz="1700" dirty="0" smtClean="0"/>
              <a:t> </a:t>
            </a:r>
            <a:r>
              <a:rPr lang="en-US" sz="1700" dirty="0" err="1" smtClean="0"/>
              <a:t>LHe</a:t>
            </a:r>
            <a:r>
              <a:rPr lang="en-US" sz="1700" dirty="0" smtClean="0"/>
              <a:t> fills once a week, and month respectively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sz="1700" dirty="0" smtClean="0"/>
              <a:t>Test-stand – 5 VPTs tested at a time</a:t>
            </a:r>
          </a:p>
          <a:p>
            <a:pPr marL="1200150" lvl="2" indent="-285750">
              <a:buFont typeface="Courier New"/>
              <a:buChar char="o"/>
            </a:pPr>
            <a:r>
              <a:rPr lang="en-US" sz="1700" dirty="0" smtClean="0"/>
              <a:t>PIN diodes used as a control for measuring LED source light, signal amplification in housing next to VPTs to prevent noise pickup on small signal output</a:t>
            </a:r>
          </a:p>
          <a:p>
            <a:pPr marL="285750" indent="-285750">
              <a:buFont typeface="Arial"/>
              <a:buChar char="•"/>
            </a:pPr>
            <a:endParaRPr lang="en-US" sz="1700" dirty="0"/>
          </a:p>
          <a:p>
            <a:pPr marL="285750" indent="-285750">
              <a:buFont typeface="Wingdings" charset="2"/>
              <a:buChar char="v"/>
            </a:pPr>
            <a:r>
              <a:rPr lang="en-US" sz="1700" dirty="0" smtClean="0"/>
              <a:t>Three LEDs are used to pulse VPTs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sz="1700" dirty="0" smtClean="0"/>
              <a:t>Blue Load LED – simulates beam cycle and light exposure from crystal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sz="1700" dirty="0" smtClean="0"/>
              <a:t>Blue &amp; Orange Reference LEDs – measurement LEDs for VPT performance</a:t>
            </a:r>
          </a:p>
          <a:p>
            <a:pPr marL="285750" indent="-285750">
              <a:buFont typeface="Wingdings" charset="2"/>
              <a:buChar char="v"/>
            </a:pPr>
            <a:endParaRPr lang="en-US" sz="1700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1700" dirty="0" smtClean="0"/>
              <a:t>Load light illumination and measurement cycle continue for ~3-4 months per run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sz="1700" dirty="0" smtClean="0"/>
              <a:t>6 runs completed at </a:t>
            </a:r>
            <a:r>
              <a:rPr lang="en-US" sz="1700" dirty="0" err="1" smtClean="0"/>
              <a:t>UVa</a:t>
            </a:r>
            <a:endParaRPr lang="en-US" sz="1700" dirty="0" smtClean="0"/>
          </a:p>
          <a:p>
            <a:pPr marL="285750" indent="-285750">
              <a:buFont typeface="Arial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26823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15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 and Test Stand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477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Wood, University of Virginia    jgw2kb@virginia.edu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09600"/>
            <a:ext cx="4648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Below: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dirty="0" smtClean="0"/>
              <a:t>3.8T superconducting solenoid magnet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dirty="0" smtClean="0"/>
              <a:t>Inner bore houses VPTs and amplifier equipment </a:t>
            </a:r>
            <a:endParaRPr lang="en-US" dirty="0"/>
          </a:p>
        </p:txBody>
      </p:sp>
      <p:pic>
        <p:nvPicPr>
          <p:cNvPr id="7" name="Picture 6" descr="P10007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5029200" cy="4248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50520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AC0000"/>
                </a:solidFill>
              </a:rPr>
              <a:t>Cryogenic Cooling</a:t>
            </a:r>
            <a:endParaRPr lang="en-US" sz="2000" b="1" dirty="0">
              <a:solidFill>
                <a:srgbClr val="AC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6686" y="5257800"/>
            <a:ext cx="246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AC0000"/>
                </a:solidFill>
              </a:rPr>
              <a:t>Rig Breakout </a:t>
            </a:r>
            <a:r>
              <a:rPr lang="en-US" sz="2000" b="1" dirty="0">
                <a:solidFill>
                  <a:srgbClr val="AC0000"/>
                </a:solidFill>
              </a:rPr>
              <a:t>P</a:t>
            </a:r>
            <a:r>
              <a:rPr lang="en-US" sz="2000" b="1" dirty="0" smtClean="0">
                <a:solidFill>
                  <a:srgbClr val="AC0000"/>
                </a:solidFill>
              </a:rPr>
              <a:t>anel</a:t>
            </a:r>
            <a:endParaRPr lang="en-US" sz="2000" b="1" dirty="0">
              <a:solidFill>
                <a:srgbClr val="AC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0163" y="2035314"/>
            <a:ext cx="2469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AC0000"/>
                </a:solidFill>
              </a:rPr>
              <a:t>Magnet maintenance</a:t>
            </a:r>
          </a:p>
          <a:p>
            <a:r>
              <a:rPr lang="en-US" sz="2000" b="1" dirty="0" smtClean="0">
                <a:solidFill>
                  <a:srgbClr val="AC0000"/>
                </a:solidFill>
              </a:rPr>
              <a:t>access</a:t>
            </a:r>
          </a:p>
        </p:txBody>
      </p:sp>
      <p:pic>
        <p:nvPicPr>
          <p:cNvPr id="14" name="Picture 13" descr="P100075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533400"/>
            <a:ext cx="4521200" cy="3390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53000" y="2133600"/>
            <a:ext cx="1187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C0000"/>
                </a:solidFill>
              </a:rPr>
              <a:t>Amplifier</a:t>
            </a:r>
            <a:endParaRPr lang="en-US" sz="2000" b="1" dirty="0">
              <a:solidFill>
                <a:srgbClr val="AC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83071" y="926068"/>
            <a:ext cx="1495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C0000"/>
                </a:solidFill>
              </a:rPr>
              <a:t>VPT housing</a:t>
            </a:r>
            <a:endParaRPr lang="en-US" sz="2000" b="1" dirty="0">
              <a:solidFill>
                <a:srgbClr val="AC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34914" y="1828800"/>
            <a:ext cx="1416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C0000"/>
                </a:solidFill>
              </a:rPr>
              <a:t>Fiber optics</a:t>
            </a:r>
            <a:endParaRPr lang="en-US" sz="2000" b="1" dirty="0">
              <a:solidFill>
                <a:srgbClr val="AC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64271" y="2590800"/>
            <a:ext cx="190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C0000"/>
                </a:solidFill>
              </a:rPr>
              <a:t>Led pulsing card</a:t>
            </a:r>
            <a:endParaRPr lang="en-US" sz="2000" b="1" dirty="0">
              <a:solidFill>
                <a:srgbClr val="AC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9200" y="4114800"/>
            <a:ext cx="411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Above: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VPT, amplifier housing, fiber optics, and LED pulsing card, mounted on test stand railing system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In picture – maintenance position, outside of bore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va_all_good_runs_Overlay___blue_reference_anode__vs__integrated_charge__rolling_average_of_10pts__normalized_to_start_of_run__fitted_with_Double_Exponent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90598"/>
            <a:ext cx="4572000" cy="27432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16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 and Orange Reference LED – Fits Summary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477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Wood, University of Virginia    jgw2kb@virginia.edu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uva_all_good_runs_Overlay___orange_reference_anode__vs__integrated_charge__rolling_average_of_10pts__normalized_to_start_of_run__fitted_with_Double_Exponenti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27443"/>
            <a:ext cx="4551082" cy="2666930"/>
          </a:xfrm>
          <a:prstGeom prst="rect">
            <a:avLst/>
          </a:prstGeom>
        </p:spPr>
      </p:pic>
      <p:pic>
        <p:nvPicPr>
          <p:cNvPr id="8" name="Picture 7" descr="uva_run5_Fit_vpt8127__blue_reference_anode__vs__integrated_charge__rolling_average_of_10pts__normalized_to_start_of_run__fitted_with_Double_Exponenti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599"/>
            <a:ext cx="4572000" cy="2743201"/>
          </a:xfrm>
          <a:prstGeom prst="rect">
            <a:avLst/>
          </a:prstGeom>
        </p:spPr>
      </p:pic>
      <p:pic>
        <p:nvPicPr>
          <p:cNvPr id="9" name="Picture 8" descr="uva_run5_Fit_vpt8127__orange_reference_anode__vs__integrated_charge__rolling_average_of_10pts__normalized_to_start_of_run__fitted_with_Double_Exponenti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7443"/>
            <a:ext cx="4572000" cy="2666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943" y="1178168"/>
            <a:ext cx="1498275" cy="13364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913137"/>
            <a:ext cx="1422075" cy="12684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533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NIM paper expected to be published later this year from these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6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17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ttH</a:t>
            </a:r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Signature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5400"/>
            <a:ext cx="6400800" cy="48332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86400" y="1447800"/>
            <a:ext cx="3429000" cy="457200"/>
          </a:xfrm>
          <a:prstGeom prst="rect">
            <a:avLst/>
          </a:prstGeom>
          <a:solidFill>
            <a:srgbClr val="3366FF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3600" y="14478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/>
              <a:t> </a:t>
            </a:r>
            <a:r>
              <a:rPr lang="en-US" b="1" dirty="0" smtClean="0"/>
              <a:t>b quark from top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86400" y="5562600"/>
            <a:ext cx="3429000" cy="457200"/>
          </a:xfrm>
          <a:prstGeom prst="rect">
            <a:avLst/>
          </a:prstGeom>
          <a:solidFill>
            <a:srgbClr val="3366FF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562600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/>
              <a:t> </a:t>
            </a:r>
            <a:r>
              <a:rPr lang="en-US" b="1" dirty="0" smtClean="0"/>
              <a:t>anti-b quark from anti-top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86400" y="3276600"/>
            <a:ext cx="3429000" cy="1143000"/>
          </a:xfrm>
          <a:prstGeom prst="rect">
            <a:avLst/>
          </a:prstGeom>
          <a:solidFill>
            <a:srgbClr val="3366FF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43600" y="35814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/>
              <a:t> </a:t>
            </a:r>
            <a:r>
              <a:rPr lang="en-US" b="1" dirty="0" smtClean="0"/>
              <a:t>b quarks from Higgs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86400" y="2057400"/>
            <a:ext cx="3429000" cy="10668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43600" y="2286000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quarks from </a:t>
            </a:r>
            <a:r>
              <a:rPr lang="en-US" b="1" dirty="0" err="1" smtClean="0"/>
              <a:t>hadronic</a:t>
            </a:r>
            <a:r>
              <a:rPr lang="en-US" b="1" dirty="0" smtClean="0"/>
              <a:t> 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86400" y="4495800"/>
            <a:ext cx="3429000" cy="990600"/>
          </a:xfrm>
          <a:prstGeom prst="rect">
            <a:avLst/>
          </a:prstGeom>
          <a:solidFill>
            <a:srgbClr val="008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43600" y="4648200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Lepton and MET from W</a:t>
            </a:r>
          </a:p>
        </p:txBody>
      </p:sp>
    </p:spTree>
    <p:extLst>
      <p:ext uri="{BB962C8B-B14F-4D97-AF65-F5344CB8AC3E}">
        <p14:creationId xmlns:p14="http://schemas.microsoft.com/office/powerpoint/2010/main" val="305722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18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Selection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-8507" y="685800"/>
            <a:ext cx="3437507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/>
              <a:t>8</a:t>
            </a:r>
            <a:r>
              <a:rPr lang="en-US" b="1" dirty="0" smtClean="0"/>
              <a:t>TeV Data - 2012, 5.1 fb</a:t>
            </a:r>
            <a:r>
              <a:rPr lang="en-US" b="1" baseline="30000" dirty="0" smtClean="0"/>
              <a:t>-1</a:t>
            </a:r>
          </a:p>
          <a:p>
            <a:pPr marL="285750" indent="-285750">
              <a:buFont typeface="Wingdings" charset="2"/>
              <a:buChar char="v"/>
            </a:pPr>
            <a:endParaRPr lang="en-US" b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Start </a:t>
            </a:r>
            <a:r>
              <a:rPr lang="en-US" b="1" dirty="0"/>
              <a:t>from tt-enriched sample:</a:t>
            </a:r>
            <a:r>
              <a:rPr lang="en-US" dirty="0"/>
              <a:t> </a:t>
            </a:r>
            <a:endParaRPr lang="en-US" b="1" dirty="0" smtClean="0"/>
          </a:p>
          <a:p>
            <a:pPr marL="274320" indent="-283464">
              <a:buFont typeface="Wingdings" charset="2"/>
              <a:buChar char="²"/>
            </a:pPr>
            <a:endParaRPr lang="en-US" dirty="0" smtClean="0"/>
          </a:p>
          <a:p>
            <a:pPr marL="274320" indent="-283464">
              <a:buFont typeface="Wingdings" charset="2"/>
              <a:buChar char="²"/>
            </a:pPr>
            <a:r>
              <a:rPr lang="en-US" dirty="0" smtClean="0"/>
              <a:t>Event passes single muon/electron+jets trigger</a:t>
            </a:r>
          </a:p>
          <a:p>
            <a:pPr marL="274320" indent="-283464">
              <a:buFont typeface="Wingdings" charset="2"/>
              <a:buChar char="²"/>
            </a:pPr>
            <a:endParaRPr lang="en-US" dirty="0" smtClean="0">
              <a:solidFill>
                <a:srgbClr val="008000"/>
              </a:solidFill>
            </a:endParaRPr>
          </a:p>
          <a:p>
            <a:pPr marL="274320" indent="-283464">
              <a:buFont typeface="Wingdings" charset="2"/>
              <a:buChar char="²"/>
            </a:pPr>
            <a:r>
              <a:rPr lang="en-US" dirty="0" smtClean="0">
                <a:solidFill>
                  <a:srgbClr val="008000"/>
                </a:solidFill>
              </a:rPr>
              <a:t>1 </a:t>
            </a:r>
            <a:r>
              <a:rPr lang="en-US" dirty="0">
                <a:solidFill>
                  <a:srgbClr val="008000"/>
                </a:solidFill>
              </a:rPr>
              <a:t>isolated lepton (30 GeV</a:t>
            </a:r>
            <a:r>
              <a:rPr lang="en-US" dirty="0" smtClean="0">
                <a:solidFill>
                  <a:srgbClr val="008000"/>
                </a:solidFill>
              </a:rPr>
              <a:t>)</a:t>
            </a:r>
            <a:endParaRPr lang="en-US" dirty="0">
              <a:solidFill>
                <a:srgbClr val="008000"/>
              </a:solidFill>
            </a:endParaRPr>
          </a:p>
          <a:p>
            <a:pPr marL="274320" indent="-283464">
              <a:buFont typeface="Wingdings" charset="2"/>
              <a:buChar char="²"/>
            </a:pPr>
            <a:endParaRPr lang="en-US" dirty="0" smtClean="0">
              <a:solidFill>
                <a:srgbClr val="FF0000"/>
              </a:solidFill>
            </a:endParaRPr>
          </a:p>
          <a:p>
            <a:pPr marL="274320" indent="-283464">
              <a:buFont typeface="Wingdings" charset="2"/>
              <a:buChar char="²"/>
            </a:pPr>
            <a:r>
              <a:rPr lang="en-US" dirty="0" smtClean="0">
                <a:solidFill>
                  <a:srgbClr val="FF0000"/>
                </a:solidFill>
              </a:rPr>
              <a:t>At </a:t>
            </a:r>
            <a:r>
              <a:rPr lang="en-US" dirty="0">
                <a:solidFill>
                  <a:srgbClr val="FF0000"/>
                </a:solidFill>
              </a:rPr>
              <a:t>least 3 jets (40GeV) plus 1 jet (30GeV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marL="274320" indent="-283464">
              <a:buFont typeface="Wingdings" charset="2"/>
              <a:buChar char="²"/>
            </a:pPr>
            <a:endParaRPr lang="en-US" dirty="0" smtClean="0">
              <a:solidFill>
                <a:srgbClr val="0000FF"/>
              </a:solidFill>
            </a:endParaRPr>
          </a:p>
          <a:p>
            <a:pPr marL="274320" indent="-283464">
              <a:buFont typeface="Wingdings" charset="2"/>
              <a:buChar char="²"/>
            </a:pPr>
            <a:r>
              <a:rPr lang="en-US" dirty="0" smtClean="0">
                <a:solidFill>
                  <a:srgbClr val="0000FF"/>
                </a:solidFill>
              </a:rPr>
              <a:t>At least 2 </a:t>
            </a:r>
            <a:r>
              <a:rPr lang="en-US" dirty="0">
                <a:solidFill>
                  <a:srgbClr val="0000FF"/>
                </a:solidFill>
              </a:rPr>
              <a:t>b-</a:t>
            </a:r>
            <a:r>
              <a:rPr lang="en-US" dirty="0" smtClean="0">
                <a:solidFill>
                  <a:srgbClr val="0000FF"/>
                </a:solidFill>
              </a:rPr>
              <a:t>tagged jets (CSVM)</a:t>
            </a:r>
          </a:p>
          <a:p>
            <a:pPr marL="274320" indent="-283464">
              <a:buFont typeface="Wingdings" charset="2"/>
              <a:buChar char="²"/>
            </a:pPr>
            <a:endParaRPr lang="en-US" dirty="0" smtClean="0"/>
          </a:p>
          <a:p>
            <a:pPr marL="274320" indent="-283464">
              <a:buFont typeface="Wingdings" charset="2"/>
              <a:buChar char="²"/>
            </a:pPr>
            <a:r>
              <a:rPr lang="en-US" dirty="0" smtClean="0"/>
              <a:t>Categorize events into bins of nJets and </a:t>
            </a:r>
            <a:r>
              <a:rPr lang="en-US" dirty="0" err="1" smtClean="0"/>
              <a:t>nTags</a:t>
            </a:r>
            <a:endParaRPr lang="en-US" dirty="0" smtClean="0"/>
          </a:p>
          <a:p>
            <a:pPr marL="733806" lvl="1" indent="-285750">
              <a:buFont typeface="Courier New"/>
              <a:buChar char="o"/>
            </a:pPr>
            <a:r>
              <a:rPr lang="en-US" dirty="0" smtClean="0"/>
              <a:t>Signal will occupy higher jet/tag multiplicity bins</a:t>
            </a:r>
          </a:p>
          <a:p>
            <a:pPr marL="733806" lvl="1" indent="-285750">
              <a:buFont typeface="Courier New"/>
              <a:buChar char="o"/>
            </a:pPr>
            <a:r>
              <a:rPr lang="en-US" dirty="0" smtClean="0"/>
              <a:t>Background will occupy lower bins</a:t>
            </a:r>
          </a:p>
          <a:p>
            <a:pPr marL="274320" indent="-283464">
              <a:buFont typeface="Wingdings" charset="2"/>
              <a:buChar char="²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762000"/>
            <a:ext cx="5791200" cy="48522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38600" y="21452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FF"/>
                </a:solidFill>
              </a:rPr>
              <a:t>Jet 1</a:t>
            </a:r>
            <a:endParaRPr lang="en-US" b="1" i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1400" y="29072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FF"/>
                </a:solidFill>
              </a:rPr>
              <a:t>Jet 2</a:t>
            </a:r>
            <a:endParaRPr lang="en-US" b="1" i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8200" y="33644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Jet 3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9800" y="1524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FF"/>
                </a:solidFill>
              </a:rPr>
              <a:t>Jet 4</a:t>
            </a:r>
            <a:endParaRPr lang="en-US" b="1" i="1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0400" y="39740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Jet 5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00" y="251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FF"/>
                </a:solidFill>
              </a:rPr>
              <a:t>Jet 6</a:t>
            </a:r>
            <a:endParaRPr lang="en-US" b="1" i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1600" y="19928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Jet 7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38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MET</a:t>
            </a:r>
            <a:endParaRPr lang="en-US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867400" y="47360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8000"/>
                </a:solidFill>
              </a:rPr>
              <a:t>Muon</a:t>
            </a:r>
            <a:endParaRPr lang="en-US" b="1" i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14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19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Jets/Tags Distributions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18" name="Picture 17" descr="d2MCPlots_numJets_cut0_4JIncl_2TIncl_Combined_LogSca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4343400" cy="4495799"/>
          </a:xfrm>
          <a:prstGeom prst="rect">
            <a:avLst/>
          </a:prstGeom>
        </p:spPr>
      </p:pic>
      <p:pic>
        <p:nvPicPr>
          <p:cNvPr id="19" name="Picture 18" descr="d2MCPlots_numTags_cut0_4JIncl_2TIncl_Combined_LogSca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1200"/>
            <a:ext cx="4572000" cy="4495800"/>
          </a:xfrm>
          <a:prstGeom prst="rect">
            <a:avLst/>
          </a:prstGeom>
        </p:spPr>
      </p:pic>
      <p:pic>
        <p:nvPicPr>
          <p:cNvPr id="20" name="Picture 19" descr="samples_legend_wid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0219" y="-1094618"/>
            <a:ext cx="131596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C9357328-131011-science-higgs-725p.blocks_desktop_teas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658981"/>
            <a:ext cx="4114800" cy="27700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" y="3352800"/>
            <a:ext cx="3273511" cy="3222171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2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Higgs Discovery at the LHC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2" name="Picture 1" descr="Higgs-articleLarg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825"/>
            <a:ext cx="5107593" cy="2672975"/>
          </a:xfrm>
          <a:prstGeom prst="rect">
            <a:avLst/>
          </a:prstGeom>
        </p:spPr>
      </p:pic>
      <p:pic>
        <p:nvPicPr>
          <p:cNvPr id="14" name="Picture 13" descr="ku-xlarg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86330"/>
            <a:ext cx="5825789" cy="34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20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Categorization by Number of Jets/Tags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013327"/>
              </p:ext>
            </p:extLst>
          </p:nvPr>
        </p:nvGraphicFramePr>
        <p:xfrm>
          <a:off x="990600" y="3124200"/>
          <a:ext cx="8001000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50"/>
                <a:gridCol w="2000250"/>
                <a:gridCol w="2000250"/>
                <a:gridCol w="2000250"/>
              </a:tblGrid>
              <a:tr h="786744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&gt;=6</a:t>
                      </a:r>
                      <a:endParaRPr lang="en-US" sz="2400" b="1" dirty="0"/>
                    </a:p>
                  </a:txBody>
                  <a:tcPr/>
                </a:tc>
              </a:tr>
              <a:tr h="89096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0.19</a:t>
                      </a:r>
                      <a:endParaRPr lang="en-US" sz="2400" dirty="0"/>
                    </a:p>
                  </a:txBody>
                  <a:tcPr/>
                </a:tc>
              </a:tr>
              <a:tr h="78674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0.27</a:t>
                      </a:r>
                      <a:endParaRPr lang="en-US" sz="2400" dirty="0"/>
                    </a:p>
                  </a:txBody>
                  <a:tcPr>
                    <a:solidFill>
                      <a:srgbClr val="008000">
                        <a:alpha val="60000"/>
                      </a:srgbClr>
                    </a:solidFill>
                  </a:tcPr>
                </a:tc>
              </a:tr>
              <a:tr h="78674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&gt;=4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0.23</a:t>
                      </a:r>
                      <a:endParaRPr lang="en-US" sz="2400" dirty="0"/>
                    </a:p>
                  </a:txBody>
                  <a:tcPr>
                    <a:solidFill>
                      <a:srgbClr val="00800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0.31</a:t>
                      </a:r>
                      <a:endParaRPr lang="en-US" sz="2400" dirty="0"/>
                    </a:p>
                  </a:txBody>
                  <a:tcPr>
                    <a:solidFill>
                      <a:srgbClr val="008000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90600" y="25146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Number of Jets</a:t>
            </a:r>
            <a:endParaRPr lang="en-US" sz="2800" b="1" i="1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95689" y="450089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Number of Tags</a:t>
            </a:r>
            <a:endParaRPr lang="en-US" sz="2800" b="1" i="1" dirty="0"/>
          </a:p>
        </p:txBody>
      </p:sp>
      <p:sp>
        <p:nvSpPr>
          <p:cNvPr id="13" name="Rectangle 12"/>
          <p:cNvSpPr/>
          <p:nvPr/>
        </p:nvSpPr>
        <p:spPr>
          <a:xfrm>
            <a:off x="0" y="685800"/>
            <a:ext cx="6477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dirty="0" smtClean="0"/>
              <a:t>S/</a:t>
            </a:r>
            <a:r>
              <a:rPr lang="en-US" sz="2000" dirty="0" err="1" smtClean="0"/>
              <a:t>Sqrt</a:t>
            </a:r>
            <a:r>
              <a:rPr lang="en-US" sz="2000" dirty="0" smtClean="0"/>
              <a:t>(B) for each jet/tag category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sz="2000" dirty="0" smtClean="0"/>
              <a:t>Highlighted green region is signal-enriched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000" dirty="0" smtClean="0"/>
              <a:t> </a:t>
            </a:r>
            <a:r>
              <a:rPr lang="en-US" sz="2000" b="1" dirty="0" err="1"/>
              <a:t>Lepton+Jets</a:t>
            </a:r>
            <a:r>
              <a:rPr lang="en-US" sz="2000" b="1" dirty="0"/>
              <a:t>, 7 categories:</a:t>
            </a:r>
            <a:endParaRPr lang="en-US" sz="2000" dirty="0"/>
          </a:p>
          <a:p>
            <a:pPr marL="742950" lvl="1" indent="-285750">
              <a:buFont typeface="Wingdings" charset="2"/>
              <a:buChar char="²"/>
            </a:pPr>
            <a:r>
              <a:rPr lang="hr-HR" sz="2000" dirty="0"/>
              <a:t> 4 jets (3, ≥ 4 tags)</a:t>
            </a:r>
          </a:p>
          <a:p>
            <a:pPr marL="742950" lvl="1" indent="-285750">
              <a:buFont typeface="Wingdings" charset="2"/>
              <a:buChar char="²"/>
            </a:pPr>
            <a:r>
              <a:rPr lang="hr-HR" sz="2000" dirty="0"/>
              <a:t> 5 jets (3, ≥ 4 tags)</a:t>
            </a:r>
          </a:p>
          <a:p>
            <a:pPr marL="742950" lvl="1" indent="-285750">
              <a:buFont typeface="Wingdings" charset="2"/>
              <a:buChar char="²"/>
            </a:pPr>
            <a:r>
              <a:rPr lang="hr-HR" sz="2000" dirty="0"/>
              <a:t> &gt;=6 jets (2, 3, ≥ 4 tags)</a:t>
            </a:r>
            <a:endParaRPr lang="en-US" sz="2000" dirty="0" smtClean="0"/>
          </a:p>
          <a:p>
            <a:pPr marL="285750" indent="-285750">
              <a:buFont typeface="Wingdings" charset="2"/>
              <a:buChar char="v"/>
            </a:pPr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37710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00" y="685800"/>
            <a:ext cx="6781801" cy="26797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21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Processes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Rectangle 1"/>
          <p:cNvSpPr/>
          <p:nvPr/>
        </p:nvSpPr>
        <p:spPr>
          <a:xfrm>
            <a:off x="0" y="685085"/>
            <a:ext cx="23622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t</a:t>
            </a:r>
            <a:r>
              <a:rPr lang="hr-HR" b="1" dirty="0" smtClean="0"/>
              <a:t>tbar</a:t>
            </a:r>
            <a:r>
              <a:rPr lang="hr-HR" dirty="0" smtClean="0"/>
              <a:t> – top-quark pair production, with extra jets coming from ISR/FSR or higher-order processes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49301" y="1371600"/>
            <a:ext cx="6781800" cy="6858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s__ttbar_gg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21865"/>
            <a:ext cx="2286000" cy="1921398"/>
          </a:xfrm>
          <a:prstGeom prst="rect">
            <a:avLst/>
          </a:prstGeom>
        </p:spPr>
      </p:pic>
      <p:pic>
        <p:nvPicPr>
          <p:cNvPr id="5" name="Picture 4" descr="backgrounds__ttbar_plus_gluonToQPai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224189"/>
            <a:ext cx="2819399" cy="1833710"/>
          </a:xfrm>
          <a:prstGeom prst="rect">
            <a:avLst/>
          </a:prstGeom>
        </p:spPr>
      </p:pic>
      <p:pic>
        <p:nvPicPr>
          <p:cNvPr id="9" name="Picture 8" descr="backgrounds__ttba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223924"/>
            <a:ext cx="2286000" cy="19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3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00" y="685800"/>
            <a:ext cx="6781801" cy="26797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22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Processes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0" name="Rectangle 19"/>
          <p:cNvSpPr/>
          <p:nvPr/>
        </p:nvSpPr>
        <p:spPr>
          <a:xfrm>
            <a:off x="2349301" y="1981200"/>
            <a:ext cx="6781800" cy="3048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685085"/>
            <a:ext cx="23622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solidFill>
                  <a:srgbClr val="7F7F7F"/>
                </a:solidFill>
              </a:rPr>
              <a:t>t</a:t>
            </a:r>
            <a:r>
              <a:rPr lang="hr-HR" b="1" dirty="0" smtClean="0">
                <a:solidFill>
                  <a:srgbClr val="7F7F7F"/>
                </a:solidFill>
              </a:rPr>
              <a:t>tbar</a:t>
            </a:r>
            <a:r>
              <a:rPr lang="hr-HR" dirty="0" smtClean="0">
                <a:solidFill>
                  <a:srgbClr val="7F7F7F"/>
                </a:solidFill>
              </a:rPr>
              <a:t> – top-quark pair production, with extra jets coming from ISR/FSR or higher-order processes </a:t>
            </a:r>
          </a:p>
          <a:p>
            <a:pPr marL="285750" indent="-285750">
              <a:buFont typeface="Wingdings" charset="2"/>
              <a:buChar char="v"/>
            </a:pPr>
            <a:r>
              <a:rPr lang="en-US" b="1" dirty="0"/>
              <a:t>t</a:t>
            </a:r>
            <a:r>
              <a:rPr lang="hr-HR" b="1" dirty="0" smtClean="0"/>
              <a:t>tbar+V – </a:t>
            </a:r>
            <a:r>
              <a:rPr lang="hr-HR" dirty="0" smtClean="0"/>
              <a:t>top-quark pair-production, with an additional W/Z boson</a:t>
            </a:r>
          </a:p>
        </p:txBody>
      </p:sp>
      <p:pic>
        <p:nvPicPr>
          <p:cNvPr id="2" name="Picture 1" descr="backgrounds__ttbar_plus_W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505200"/>
            <a:ext cx="3114164" cy="2654300"/>
          </a:xfrm>
          <a:prstGeom prst="rect">
            <a:avLst/>
          </a:prstGeom>
        </p:spPr>
      </p:pic>
      <p:pic>
        <p:nvPicPr>
          <p:cNvPr id="4" name="Picture 3" descr="backgrounds__ttbar_plus_Z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43894"/>
            <a:ext cx="3492500" cy="25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1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85085"/>
            <a:ext cx="2362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solidFill>
                  <a:srgbClr val="7F7F7F"/>
                </a:solidFill>
              </a:rPr>
              <a:t>t</a:t>
            </a:r>
            <a:r>
              <a:rPr lang="hr-HR" b="1" dirty="0" smtClean="0">
                <a:solidFill>
                  <a:srgbClr val="7F7F7F"/>
                </a:solidFill>
              </a:rPr>
              <a:t>tbar</a:t>
            </a:r>
            <a:r>
              <a:rPr lang="hr-HR" dirty="0" smtClean="0">
                <a:solidFill>
                  <a:srgbClr val="7F7F7F"/>
                </a:solidFill>
              </a:rPr>
              <a:t> – top-quark pair production, with extra jets coming from ISR/FSR or higher-order processes </a:t>
            </a:r>
          </a:p>
          <a:p>
            <a:pPr marL="285750" indent="-285750">
              <a:buFont typeface="Wingdings" charset="2"/>
              <a:buChar char="v"/>
            </a:pPr>
            <a:r>
              <a:rPr lang="en-US" b="1" dirty="0">
                <a:solidFill>
                  <a:srgbClr val="7F7F7F"/>
                </a:solidFill>
              </a:rPr>
              <a:t>t</a:t>
            </a:r>
            <a:r>
              <a:rPr lang="hr-HR" b="1" dirty="0" smtClean="0">
                <a:solidFill>
                  <a:srgbClr val="7F7F7F"/>
                </a:solidFill>
              </a:rPr>
              <a:t>tbar+V – </a:t>
            </a:r>
            <a:r>
              <a:rPr lang="hr-HR" dirty="0" smtClean="0">
                <a:solidFill>
                  <a:srgbClr val="7F7F7F"/>
                </a:solidFill>
              </a:rPr>
              <a:t>top-quark pair-production, with an additional W/Z boson</a:t>
            </a:r>
          </a:p>
          <a:p>
            <a:pPr marL="285750" indent="-285750">
              <a:buFont typeface="Wingdings" charset="2"/>
              <a:buChar char="v"/>
            </a:pPr>
            <a:r>
              <a:rPr lang="hr-HR" b="1" dirty="0" smtClean="0"/>
              <a:t>Single t – </a:t>
            </a:r>
            <a:r>
              <a:rPr lang="hr-HR" dirty="0" smtClean="0"/>
              <a:t>top quark produced in association of extra jets, or W boson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00" y="685800"/>
            <a:ext cx="6781801" cy="26797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23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Processes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0" name="Rectangle 19"/>
          <p:cNvSpPr/>
          <p:nvPr/>
        </p:nvSpPr>
        <p:spPr>
          <a:xfrm>
            <a:off x="2349301" y="2209800"/>
            <a:ext cx="6781800" cy="3048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ackgrounds_singleT_tCha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33" y="4343400"/>
            <a:ext cx="2489200" cy="1905000"/>
          </a:xfrm>
          <a:prstGeom prst="rect">
            <a:avLst/>
          </a:prstGeom>
        </p:spPr>
      </p:pic>
      <p:pic>
        <p:nvPicPr>
          <p:cNvPr id="4" name="Picture 3" descr="backgrounds_singleT_sCha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419600"/>
            <a:ext cx="2030390" cy="1752600"/>
          </a:xfrm>
          <a:prstGeom prst="rect">
            <a:avLst/>
          </a:prstGeom>
        </p:spPr>
      </p:pic>
      <p:pic>
        <p:nvPicPr>
          <p:cNvPr id="5" name="Picture 4" descr="backgrounds_singleT_tWCha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429000"/>
            <a:ext cx="2209800" cy="15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85085"/>
            <a:ext cx="2362200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solidFill>
                  <a:srgbClr val="7F7F7F"/>
                </a:solidFill>
              </a:rPr>
              <a:t>t</a:t>
            </a:r>
            <a:r>
              <a:rPr lang="hr-HR" b="1" dirty="0" smtClean="0">
                <a:solidFill>
                  <a:srgbClr val="7F7F7F"/>
                </a:solidFill>
              </a:rPr>
              <a:t>tbar</a:t>
            </a:r>
            <a:r>
              <a:rPr lang="hr-HR" dirty="0" smtClean="0">
                <a:solidFill>
                  <a:srgbClr val="7F7F7F"/>
                </a:solidFill>
              </a:rPr>
              <a:t> – top-quark pair production, with extra jets coming from ISR/FSR or higher-order processes </a:t>
            </a:r>
          </a:p>
          <a:p>
            <a:pPr marL="285750" indent="-285750">
              <a:buFont typeface="Wingdings" charset="2"/>
              <a:buChar char="v"/>
            </a:pPr>
            <a:r>
              <a:rPr lang="en-US" b="1" dirty="0">
                <a:solidFill>
                  <a:srgbClr val="7F7F7F"/>
                </a:solidFill>
              </a:rPr>
              <a:t>t</a:t>
            </a:r>
            <a:r>
              <a:rPr lang="hr-HR" b="1" dirty="0" smtClean="0">
                <a:solidFill>
                  <a:srgbClr val="7F7F7F"/>
                </a:solidFill>
              </a:rPr>
              <a:t>tbar+V – </a:t>
            </a:r>
            <a:r>
              <a:rPr lang="hr-HR" dirty="0" smtClean="0">
                <a:solidFill>
                  <a:srgbClr val="7F7F7F"/>
                </a:solidFill>
              </a:rPr>
              <a:t>top-quark pair-production, with an additional W/Z boson</a:t>
            </a:r>
          </a:p>
          <a:p>
            <a:pPr marL="285750" indent="-285750">
              <a:buFont typeface="Wingdings" charset="2"/>
              <a:buChar char="v"/>
            </a:pPr>
            <a:r>
              <a:rPr lang="hr-HR" b="1" dirty="0" smtClean="0">
                <a:solidFill>
                  <a:srgbClr val="7F7F7F"/>
                </a:solidFill>
              </a:rPr>
              <a:t>Single t – </a:t>
            </a:r>
            <a:r>
              <a:rPr lang="hr-HR" dirty="0" smtClean="0">
                <a:solidFill>
                  <a:srgbClr val="7F7F7F"/>
                </a:solidFill>
              </a:rPr>
              <a:t>top quark produced in association of extra jets, or W boson</a:t>
            </a:r>
          </a:p>
          <a:p>
            <a:pPr marL="285750" indent="-285750">
              <a:buFont typeface="Wingdings" charset="2"/>
              <a:buChar char="v"/>
            </a:pPr>
            <a:r>
              <a:rPr lang="hr-HR" b="1" dirty="0" smtClean="0"/>
              <a:t>V+Jets – </a:t>
            </a:r>
            <a:r>
              <a:rPr lang="hr-HR" dirty="0" smtClean="0"/>
              <a:t>EWK production of W/Z bosons with extra jets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00" y="685800"/>
            <a:ext cx="6781801" cy="26797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24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Processes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0" name="Rectangle 19"/>
          <p:cNvSpPr/>
          <p:nvPr/>
        </p:nvSpPr>
        <p:spPr>
          <a:xfrm>
            <a:off x="2349301" y="2438400"/>
            <a:ext cx="6781800" cy="3048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ackgrounds__WplusJet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86200"/>
            <a:ext cx="2833254" cy="2252949"/>
          </a:xfrm>
          <a:prstGeom prst="rect">
            <a:avLst/>
          </a:prstGeom>
        </p:spPr>
      </p:pic>
      <p:pic>
        <p:nvPicPr>
          <p:cNvPr id="4" name="Picture 3" descr="backgrounds__ZplusJets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426" y="3886200"/>
            <a:ext cx="2866274" cy="23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09600"/>
            <a:ext cx="23622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solidFill>
                  <a:srgbClr val="7F7F7F"/>
                </a:solidFill>
              </a:rPr>
              <a:t>t</a:t>
            </a:r>
            <a:r>
              <a:rPr lang="hr-HR" b="1" dirty="0" smtClean="0">
                <a:solidFill>
                  <a:srgbClr val="7F7F7F"/>
                </a:solidFill>
              </a:rPr>
              <a:t>tbar</a:t>
            </a:r>
            <a:r>
              <a:rPr lang="hr-HR" dirty="0" smtClean="0">
                <a:solidFill>
                  <a:srgbClr val="7F7F7F"/>
                </a:solidFill>
              </a:rPr>
              <a:t> – top-quark pair production, with extra jets coming from ISR/FSR or higher-order processes </a:t>
            </a:r>
          </a:p>
          <a:p>
            <a:pPr marL="285750" indent="-285750">
              <a:buFont typeface="Wingdings" charset="2"/>
              <a:buChar char="v"/>
            </a:pPr>
            <a:r>
              <a:rPr lang="en-US" b="1" dirty="0">
                <a:solidFill>
                  <a:srgbClr val="7F7F7F"/>
                </a:solidFill>
              </a:rPr>
              <a:t>t</a:t>
            </a:r>
            <a:r>
              <a:rPr lang="hr-HR" b="1" dirty="0" smtClean="0">
                <a:solidFill>
                  <a:srgbClr val="7F7F7F"/>
                </a:solidFill>
              </a:rPr>
              <a:t>tbar+V – </a:t>
            </a:r>
            <a:r>
              <a:rPr lang="hr-HR" dirty="0" smtClean="0">
                <a:solidFill>
                  <a:srgbClr val="7F7F7F"/>
                </a:solidFill>
              </a:rPr>
              <a:t>top-quark pair-production, with an additional W/Z boson</a:t>
            </a:r>
          </a:p>
          <a:p>
            <a:pPr marL="285750" indent="-285750">
              <a:buFont typeface="Wingdings" charset="2"/>
              <a:buChar char="v"/>
            </a:pPr>
            <a:r>
              <a:rPr lang="hr-HR" b="1" dirty="0" smtClean="0">
                <a:solidFill>
                  <a:srgbClr val="7F7F7F"/>
                </a:solidFill>
              </a:rPr>
              <a:t>Single t – </a:t>
            </a:r>
            <a:r>
              <a:rPr lang="hr-HR" dirty="0" smtClean="0">
                <a:solidFill>
                  <a:srgbClr val="7F7F7F"/>
                </a:solidFill>
              </a:rPr>
              <a:t>top quark produced in association of extra jets, or W boson</a:t>
            </a:r>
          </a:p>
          <a:p>
            <a:pPr marL="285750" indent="-285750">
              <a:buFont typeface="Wingdings" charset="2"/>
              <a:buChar char="v"/>
            </a:pPr>
            <a:r>
              <a:rPr lang="hr-HR" b="1" dirty="0" smtClean="0">
                <a:solidFill>
                  <a:srgbClr val="7F7F7F"/>
                </a:solidFill>
              </a:rPr>
              <a:t>V+Jets – </a:t>
            </a:r>
            <a:r>
              <a:rPr lang="hr-HR" dirty="0" smtClean="0">
                <a:solidFill>
                  <a:srgbClr val="7F7F7F"/>
                </a:solidFill>
              </a:rPr>
              <a:t>EWK production of W/Z bosons with extra jets</a:t>
            </a:r>
          </a:p>
          <a:p>
            <a:pPr marL="285750" indent="-285750">
              <a:buFont typeface="Wingdings" charset="2"/>
              <a:buChar char="v"/>
            </a:pPr>
            <a:r>
              <a:rPr lang="hr-HR" b="1" dirty="0" smtClean="0"/>
              <a:t>diBoson</a:t>
            </a:r>
            <a:r>
              <a:rPr lang="hr-HR" dirty="0" smtClean="0"/>
              <a:t> – EWK production of WW/WZ/ZZ pairs</a:t>
            </a:r>
            <a:endParaRPr lang="hr-HR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00" y="685800"/>
            <a:ext cx="6781801" cy="26797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25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Processes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0" name="Rectangle 19"/>
          <p:cNvSpPr/>
          <p:nvPr/>
        </p:nvSpPr>
        <p:spPr>
          <a:xfrm>
            <a:off x="2349301" y="2667000"/>
            <a:ext cx="6781800" cy="2286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ackgrounds__WW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343400"/>
            <a:ext cx="2438400" cy="1950720"/>
          </a:xfrm>
          <a:prstGeom prst="rect">
            <a:avLst/>
          </a:prstGeom>
        </p:spPr>
      </p:pic>
      <p:pic>
        <p:nvPicPr>
          <p:cNvPr id="4" name="Picture 3" descr="backgrounds__ZW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429000"/>
            <a:ext cx="2476500" cy="1981200"/>
          </a:xfrm>
          <a:prstGeom prst="rect">
            <a:avLst/>
          </a:prstGeom>
        </p:spPr>
      </p:pic>
      <p:pic>
        <p:nvPicPr>
          <p:cNvPr id="5" name="Picture 4" descr="backgrounds__ZZ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267200"/>
            <a:ext cx="2628900" cy="21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26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Processes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Rectangle 1"/>
          <p:cNvSpPr/>
          <p:nvPr/>
        </p:nvSpPr>
        <p:spPr>
          <a:xfrm>
            <a:off x="0" y="685085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hr-HR" b="1" dirty="0" smtClean="0"/>
              <a:t>Biggest Challenges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hr-HR" dirty="0" smtClean="0"/>
              <a:t>Overwehelmingly large background contributions from tt+jets</a:t>
            </a:r>
            <a:endParaRPr lang="hr-HR" dirty="0"/>
          </a:p>
          <a:p>
            <a:pPr marL="742950" lvl="1" indent="-285750">
              <a:buFont typeface="Wingdings" charset="2"/>
              <a:buChar char="²"/>
            </a:pPr>
            <a:r>
              <a:rPr lang="hr-HR" dirty="0" smtClean="0"/>
              <a:t>tt+bb background, since if resembles our signal very closely</a:t>
            </a:r>
          </a:p>
          <a:p>
            <a:pPr marL="742950" lvl="1" indent="-285750">
              <a:buFont typeface="Wingdings" charset="2"/>
              <a:buChar char="²"/>
            </a:pPr>
            <a:r>
              <a:rPr lang="hr-HR" dirty="0" smtClean="0"/>
              <a:t>Large number of objects in event also make it difficult to distinguish which jet came from which decay, ie finding the two bTagged jets associated with Higgs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hr-HR" dirty="0" smtClean="0"/>
              <a:t>Attempts to form invariant mass of of Higgs from two bTagged jets gets smeared out from combinatorics</a:t>
            </a:r>
            <a:endParaRPr lang="hr-HR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53340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Signal: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</a:t>
            </a:r>
            <a:r>
              <a:rPr lang="en-US" sz="2400" dirty="0" err="1" smtClean="0"/>
              <a:t>ttH</a:t>
            </a:r>
            <a:r>
              <a:rPr lang="en-US" sz="2400" dirty="0" smtClean="0"/>
              <a:t>, H-&gt;bb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876800" y="54864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Most </a:t>
            </a:r>
            <a:r>
              <a:rPr lang="en-US" sz="2400" dirty="0" smtClean="0"/>
              <a:t>difficult</a:t>
            </a:r>
          </a:p>
          <a:p>
            <a:r>
              <a:rPr lang="en-US" sz="2400" dirty="0" smtClean="0"/>
              <a:t> background: </a:t>
            </a:r>
            <a:r>
              <a:rPr lang="en-US" sz="2400" dirty="0" err="1" smtClean="0"/>
              <a:t>tt</a:t>
            </a:r>
            <a:r>
              <a:rPr lang="en-US" sz="2400" dirty="0" err="1"/>
              <a:t>+</a:t>
            </a:r>
            <a:r>
              <a:rPr lang="en-US" sz="2400" dirty="0" err="1" smtClean="0"/>
              <a:t>bb</a:t>
            </a:r>
            <a:endParaRPr lang="en-US" sz="2400" dirty="0"/>
          </a:p>
        </p:txBody>
      </p:sp>
      <p:pic>
        <p:nvPicPr>
          <p:cNvPr id="4" name="Picture 3" descr="backgrounds__ttbar_plus_bbar_semileptoni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0" y="2552380"/>
            <a:ext cx="2641600" cy="3696020"/>
          </a:xfrm>
          <a:prstGeom prst="rect">
            <a:avLst/>
          </a:prstGeom>
        </p:spPr>
      </p:pic>
      <p:pic>
        <p:nvPicPr>
          <p:cNvPr id="5" name="Picture 4" descr="higgs_production__tth_semileptonic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29" y="2628900"/>
            <a:ext cx="2641371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2MCPlots_dijet_mass_of_everything_cut6_jge6_t3_Combined_HtWg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2514600"/>
            <a:ext cx="3055883" cy="3962400"/>
          </a:xfrm>
          <a:prstGeom prst="rect">
            <a:avLst/>
          </a:prstGeom>
        </p:spPr>
      </p:pic>
      <p:pic>
        <p:nvPicPr>
          <p:cNvPr id="21" name="Picture 20" descr="d2MCPlots_avg_dr_tagged_jets_cut8_j5_tge4_Combined_HtWg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732" y="2438400"/>
            <a:ext cx="2961068" cy="40386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27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Searching for Discriminating Variables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/>
        </p:nvSpPr>
        <p:spPr>
          <a:xfrm>
            <a:off x="0" y="685800"/>
            <a:ext cx="9144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High Jet multiplicity gives many possible combinations to form the invariant mass of the Higgs system, smears mass resolution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no single variable with excellent discrimination against background </a:t>
            </a:r>
          </a:p>
          <a:p>
            <a:pPr marL="285750" indent="-285750">
              <a:buFont typeface="Wingdings" charset="2"/>
              <a:buChar char="²"/>
            </a:pPr>
            <a:endParaRPr lang="en-US" b="1" dirty="0"/>
          </a:p>
          <a:p>
            <a:pPr marL="285750" indent="-285750">
              <a:buFont typeface="Wingdings" charset="2"/>
              <a:buChar char="v"/>
            </a:pPr>
            <a:r>
              <a:rPr lang="en-US" dirty="0"/>
              <a:t>Signal normalized to sum of </a:t>
            </a:r>
            <a:r>
              <a:rPr lang="en-US" dirty="0" err="1"/>
              <a:t>bkg</a:t>
            </a:r>
            <a:r>
              <a:rPr lang="en-US" dirty="0"/>
              <a:t> 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1" name="Picture 10" descr="samples_legend_wid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17021" y="231379"/>
            <a:ext cx="919958" cy="36576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10600" y="5867400"/>
            <a:ext cx="3048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2MCPlots_best_higgs_mass_cut9_jge6_tge4_Combined_HtWg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38400"/>
            <a:ext cx="3112247" cy="39321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0200" y="3124200"/>
            <a:ext cx="1220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&gt;=6Jets,</a:t>
            </a:r>
          </a:p>
          <a:p>
            <a:r>
              <a:rPr lang="en-US" sz="2400" b="1" dirty="0" smtClean="0"/>
              <a:t>==3Tags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620000" y="3276600"/>
            <a:ext cx="1220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&gt;=6Jets,</a:t>
            </a:r>
          </a:p>
          <a:p>
            <a:r>
              <a:rPr lang="en-US" sz="2400" b="1" dirty="0"/>
              <a:t>&gt;</a:t>
            </a:r>
            <a:r>
              <a:rPr lang="en-US" sz="2400" b="1" dirty="0" smtClean="0"/>
              <a:t>=4Tags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648200" y="3124200"/>
            <a:ext cx="1220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=</a:t>
            </a:r>
            <a:r>
              <a:rPr lang="en-US" sz="2400" b="1" dirty="0" smtClean="0"/>
              <a:t>=5Jets,</a:t>
            </a:r>
          </a:p>
          <a:p>
            <a:r>
              <a:rPr lang="en-US" sz="2400" b="1" dirty="0"/>
              <a:t>&gt;</a:t>
            </a:r>
            <a:r>
              <a:rPr lang="en-US" sz="2400" b="1" dirty="0" smtClean="0"/>
              <a:t>=4Tags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240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28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</a:t>
            </a:r>
            <a:r>
              <a:rPr lang="en-US" sz="3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Variate</a:t>
            </a:r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Analysis Techniques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/>
        </p:nvSpPr>
        <p:spPr>
          <a:xfrm>
            <a:off x="0" y="685800"/>
            <a:ext cx="914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solidFill>
                  <a:srgbClr val="000000"/>
                </a:solidFill>
              </a:rPr>
              <a:t>Artificial Neural Network (ANN) </a:t>
            </a:r>
            <a:r>
              <a:rPr lang="en-US" dirty="0" smtClean="0">
                <a:solidFill>
                  <a:srgbClr val="000000"/>
                </a:solidFill>
              </a:rPr>
              <a:t>– specific implementation of an MVA.  </a:t>
            </a:r>
            <a:endParaRPr lang="en-US" b="1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The values of the input variables are assigned to a “node”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b="1" dirty="0" smtClean="0"/>
              <a:t>Nodes</a:t>
            </a:r>
            <a:r>
              <a:rPr lang="en-US" dirty="0" smtClean="0"/>
              <a:t> are independent functions that map an input value onto an output value, which is determined by an </a:t>
            </a:r>
            <a:r>
              <a:rPr lang="en-US" b="1" dirty="0" smtClean="0"/>
              <a:t>Activation Function</a:t>
            </a:r>
            <a:r>
              <a:rPr lang="en-US" dirty="0" smtClean="0"/>
              <a:t> – a weighted response to the input value, also known as the </a:t>
            </a:r>
            <a:r>
              <a:rPr lang="en-US" b="1" dirty="0" smtClean="0"/>
              <a:t>Synapse Response</a:t>
            </a:r>
            <a:endParaRPr lang="en-US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Nodes are arranged in layers, and each node in a layer only connects to the nodes in the layer in front of it, this is known as a </a:t>
            </a:r>
            <a:r>
              <a:rPr lang="en-US" b="1" dirty="0" smtClean="0"/>
              <a:t>Multi-Layer Perceptron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b="1" dirty="0"/>
              <a:t>Training events</a:t>
            </a:r>
            <a:r>
              <a:rPr lang="en-US" dirty="0"/>
              <a:t> are given to the ANN from a known signal and background source, ANN output is compared to desired result (0=background, 1=signal) and adjusts weights to try and maximize output towards signal/background-like </a:t>
            </a:r>
            <a:r>
              <a:rPr lang="en-US" dirty="0" smtClean="0"/>
              <a:t>response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2" name="Picture 1" descr="ANN_si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81400"/>
            <a:ext cx="2362200" cy="2842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643312"/>
            <a:ext cx="2667000" cy="1233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5105400"/>
            <a:ext cx="3858126" cy="132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0" y="3745468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“Activation Function”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81800" y="4953000"/>
            <a:ext cx="209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“Synapse Response”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FMlpANN_Architect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6705600" cy="5029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29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</a:t>
            </a:r>
            <a:r>
              <a:rPr lang="en-US" sz="3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Variate</a:t>
            </a:r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Analysis Techniques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/>
        </p:nvSpPr>
        <p:spPr>
          <a:xfrm>
            <a:off x="0" y="6858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err="1" smtClean="0">
                <a:solidFill>
                  <a:srgbClr val="000000"/>
                </a:solidFill>
              </a:rPr>
              <a:t>Clermond-Ferrand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</a:rPr>
              <a:t>Multi Layer </a:t>
            </a:r>
            <a:r>
              <a:rPr lang="en-US" b="1" dirty="0" err="1" smtClean="0">
                <a:solidFill>
                  <a:srgbClr val="000000"/>
                </a:solidFill>
              </a:rPr>
              <a:t>Percepton</a:t>
            </a:r>
            <a:r>
              <a:rPr lang="en-US" b="1" dirty="0" smtClean="0">
                <a:solidFill>
                  <a:srgbClr val="000000"/>
                </a:solidFill>
              </a:rPr>
              <a:t> (</a:t>
            </a:r>
            <a:r>
              <a:rPr lang="en-US" b="1" dirty="0" err="1" smtClean="0">
                <a:solidFill>
                  <a:srgbClr val="000000"/>
                </a:solidFill>
              </a:rPr>
              <a:t>CFMlpANN</a:t>
            </a:r>
            <a:r>
              <a:rPr lang="en-US" b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000000"/>
                </a:solidFill>
              </a:rPr>
              <a:t> - specific </a:t>
            </a:r>
            <a:r>
              <a:rPr lang="en-US" dirty="0" smtClean="0">
                <a:solidFill>
                  <a:srgbClr val="000000"/>
                </a:solidFill>
              </a:rPr>
              <a:t>implementation of an </a:t>
            </a:r>
            <a:r>
              <a:rPr lang="en-US" dirty="0" smtClean="0">
                <a:solidFill>
                  <a:srgbClr val="000000"/>
                </a:solidFill>
              </a:rPr>
              <a:t>ANN</a:t>
            </a:r>
            <a:r>
              <a:rPr lang="en-US" dirty="0" smtClean="0">
                <a:solidFill>
                  <a:srgbClr val="000000"/>
                </a:solidFill>
              </a:rPr>
              <a:t>.  </a:t>
            </a:r>
            <a:r>
              <a:rPr lang="en-US" dirty="0" smtClean="0">
                <a:solidFill>
                  <a:srgbClr val="000000"/>
                </a:solidFill>
              </a:rPr>
              <a:t>Ours uses 10 input variables, and two hidden layers with 10, 9 nodes respectively </a:t>
            </a:r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715000"/>
            <a:ext cx="738414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higgsCombine_hgghzzhww_jcp_2pm_gg_JCPFQQ3MuDEC_JCPGGfloatmu_FITNUIS1_qmu_mH125_g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1923" y="3205880"/>
            <a:ext cx="3679014" cy="2906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819400"/>
            <a:ext cx="3048000" cy="3517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54" y="2819400"/>
            <a:ext cx="3208454" cy="35814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3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Latest Higgs Results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1" name="TextBox 10"/>
          <p:cNvSpPr txBox="1"/>
          <p:nvPr/>
        </p:nvSpPr>
        <p:spPr>
          <a:xfrm>
            <a:off x="0" y="685800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sz="2000" dirty="0"/>
              <a:t>Newly Discovered Boson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b="1" i="1" dirty="0"/>
              <a:t>Mass of </a:t>
            </a:r>
            <a:r>
              <a:rPr lang="en-US" b="1" i="1" dirty="0" smtClean="0"/>
              <a:t>~125 </a:t>
            </a:r>
            <a:r>
              <a:rPr lang="en-US" b="1" i="1" dirty="0"/>
              <a:t>GeV</a:t>
            </a:r>
            <a:r>
              <a:rPr lang="en-US" dirty="0"/>
              <a:t>, </a:t>
            </a:r>
            <a:r>
              <a:rPr lang="en-US" dirty="0" smtClean="0"/>
              <a:t>consistent </a:t>
            </a:r>
            <a:r>
              <a:rPr lang="en-US" dirty="0"/>
              <a:t>with precision EWK measurements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b="1" i="1" dirty="0"/>
              <a:t>Spin 0, </a:t>
            </a:r>
            <a:r>
              <a:rPr lang="en-US" b="1" i="1" dirty="0" smtClean="0"/>
              <a:t>positive </a:t>
            </a:r>
            <a:r>
              <a:rPr lang="en-US" b="1" i="1" dirty="0"/>
              <a:t>p</a:t>
            </a:r>
            <a:r>
              <a:rPr lang="en-US" b="1" i="1" dirty="0" smtClean="0"/>
              <a:t>arity</a:t>
            </a:r>
            <a:r>
              <a:rPr lang="en-US" dirty="0"/>
              <a:t>, </a:t>
            </a:r>
            <a:r>
              <a:rPr lang="en-US" dirty="0" smtClean="0"/>
              <a:t>consistent </a:t>
            </a:r>
            <a:r>
              <a:rPr lang="en-US" dirty="0"/>
              <a:t>with SM Higgs predicted properties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b="1" i="1" dirty="0"/>
              <a:t>Coupling to SM </a:t>
            </a:r>
            <a:r>
              <a:rPr lang="en-US" b="1" i="1" dirty="0" smtClean="0"/>
              <a:t>leptons </a:t>
            </a:r>
            <a:r>
              <a:rPr lang="en-US" b="1" i="1" dirty="0"/>
              <a:t>and </a:t>
            </a:r>
            <a:r>
              <a:rPr lang="en-US" b="1" i="1" dirty="0" smtClean="0"/>
              <a:t>bosons</a:t>
            </a:r>
            <a:r>
              <a:rPr lang="en-US" dirty="0"/>
              <a:t>, </a:t>
            </a:r>
            <a:r>
              <a:rPr lang="en-US" dirty="0" smtClean="0"/>
              <a:t>consistent </a:t>
            </a:r>
            <a:r>
              <a:rPr lang="en-US" dirty="0"/>
              <a:t>with SM Higgs predicted properties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Significant progress has been made towards the characterization of this new particle, but have yet to measure the coupling to the top-quark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09600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7"/>
              </a:rPr>
              <a:t>CMS Public Results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609600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7"/>
              </a:rPr>
              <a:t>CMS Public Results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553200" y="609600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7"/>
              </a:rPr>
              <a:t>CMS Public Results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45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30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Variables, all Categories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09600"/>
            <a:ext cx="3733800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>
                <a:solidFill>
                  <a:srgbClr val="000000"/>
                </a:solidFill>
              </a:rPr>
              <a:t>Artificial Neural Network (ANN) </a:t>
            </a:r>
            <a:r>
              <a:rPr lang="en-US" dirty="0">
                <a:solidFill>
                  <a:srgbClr val="000000"/>
                </a:solidFill>
              </a:rPr>
              <a:t>– specific implementation of an MVA.  </a:t>
            </a:r>
            <a:r>
              <a:rPr lang="en-US" dirty="0" smtClean="0">
                <a:solidFill>
                  <a:srgbClr val="000000"/>
                </a:solidFill>
              </a:rPr>
              <a:t>This uses </a:t>
            </a:r>
            <a:r>
              <a:rPr lang="en-US" dirty="0">
                <a:solidFill>
                  <a:srgbClr val="000000"/>
                </a:solidFill>
              </a:rPr>
              <a:t>10 input </a:t>
            </a:r>
            <a:r>
              <a:rPr lang="en-US" dirty="0" smtClean="0">
                <a:solidFill>
                  <a:srgbClr val="000000"/>
                </a:solidFill>
              </a:rPr>
              <a:t>variables for each jet/tag category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Variables with a Star have the highest discriminating power </a:t>
            </a:r>
          </a:p>
          <a:p>
            <a:pPr marL="285750" indent="-285750">
              <a:buFont typeface="Wingdings" charset="2"/>
              <a:buChar char="²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Variables are generally classified as being related to: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Single jet kinematics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Dijet/</a:t>
            </a:r>
            <a:r>
              <a:rPr lang="en-US" dirty="0" err="1" smtClean="0"/>
              <a:t>MultiJet</a:t>
            </a:r>
            <a:r>
              <a:rPr lang="en-US" dirty="0" smtClean="0"/>
              <a:t> kinematics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Angular distributions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err="1" smtClean="0"/>
              <a:t>bTag</a:t>
            </a:r>
            <a:r>
              <a:rPr lang="en-US" dirty="0" smtClean="0"/>
              <a:t> discriminant</a:t>
            </a:r>
          </a:p>
          <a:p>
            <a:pPr marL="742950" lvl="1" indent="-285750">
              <a:buFont typeface="Wingdings" charset="2"/>
              <a:buChar char="²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err="1" smtClean="0"/>
              <a:t>bTag</a:t>
            </a:r>
            <a:r>
              <a:rPr lang="en-US" dirty="0" smtClean="0"/>
              <a:t> discriminant variables are present in almost every jet/tag category</a:t>
            </a:r>
            <a:endParaRPr lang="en-US" dirty="0"/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Average </a:t>
            </a:r>
            <a:r>
              <a:rPr lang="en-US" dirty="0" err="1" smtClean="0"/>
              <a:t>bTag</a:t>
            </a:r>
            <a:r>
              <a:rPr lang="en-US" dirty="0" smtClean="0"/>
              <a:t> discriminant of </a:t>
            </a:r>
            <a:r>
              <a:rPr lang="en-US" dirty="0" smtClean="0"/>
              <a:t>all jets tends to be the single most powerful variable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685800"/>
            <a:ext cx="5029200" cy="571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2MCPlots_all_sum_pt_incl_met_cut5_j5_t3_Combined_HtWg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657600"/>
            <a:ext cx="2971800" cy="28194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31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Neural Network – Input, 5J 3T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5" name="Picture 4" descr="d2MCPlots_avg_btag_disc_btags_cut5_j5_t3_Combined_HtWg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" y="685800"/>
            <a:ext cx="3048000" cy="2971800"/>
          </a:xfrm>
          <a:prstGeom prst="rect">
            <a:avLst/>
          </a:prstGeom>
        </p:spPr>
      </p:pic>
      <p:pic>
        <p:nvPicPr>
          <p:cNvPr id="9" name="Picture 8" descr="d2MCPlots_lowest_btag_cut5_j5_t3_Combined_HtWg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592" y="685800"/>
            <a:ext cx="3057408" cy="2971800"/>
          </a:xfrm>
          <a:prstGeom prst="rect">
            <a:avLst/>
          </a:prstGeom>
        </p:spPr>
      </p:pic>
      <p:pic>
        <p:nvPicPr>
          <p:cNvPr id="11" name="Picture 10" descr="d2MCPlots_dev_from_avg_disc_btags_cut5_j5_t3_Combined_HtWg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85800"/>
            <a:ext cx="2971800" cy="2971800"/>
          </a:xfrm>
          <a:prstGeom prst="rect">
            <a:avLst/>
          </a:prstGeom>
        </p:spPr>
      </p:pic>
      <p:pic>
        <p:nvPicPr>
          <p:cNvPr id="17" name="Picture 16" descr="d2MCPlots_second_highest_btag_cut5_j5_t3_Combined_HtWgt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048000" cy="2819400"/>
          </a:xfrm>
          <a:prstGeom prst="rect">
            <a:avLst/>
          </a:prstGeom>
        </p:spPr>
      </p:pic>
      <p:pic>
        <p:nvPicPr>
          <p:cNvPr id="2" name="Picture 1" descr="samples_legend_tall_noTTHscale (1)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733800"/>
            <a:ext cx="2590801" cy="2667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43800" y="3733800"/>
            <a:ext cx="167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scaled to bkg. norm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3400" y="1027093"/>
            <a:ext cx="1295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avg</a:t>
            </a:r>
            <a:r>
              <a:rPr lang="en-US" sz="1400" b="1" dirty="0"/>
              <a:t> b-tag </a:t>
            </a:r>
            <a:r>
              <a:rPr lang="en-US" sz="1400" b="1" dirty="0" smtClean="0"/>
              <a:t>discriminant </a:t>
            </a:r>
            <a:r>
              <a:rPr lang="en-US" sz="1400" b="1" dirty="0" smtClean="0"/>
              <a:t>for </a:t>
            </a:r>
            <a:r>
              <a:rPr lang="en-US" sz="1400" b="1" dirty="0" smtClean="0"/>
              <a:t>tagged jets </a:t>
            </a:r>
            <a:endParaRPr lang="en-US" sz="1400" b="1" dirty="0"/>
          </a:p>
        </p:txBody>
      </p:sp>
      <p:sp>
        <p:nvSpPr>
          <p:cNvPr id="12" name="Rectangle 11"/>
          <p:cNvSpPr/>
          <p:nvPr/>
        </p:nvSpPr>
        <p:spPr>
          <a:xfrm>
            <a:off x="3429000" y="2133600"/>
            <a:ext cx="2133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lowest </a:t>
            </a:r>
            <a:r>
              <a:rPr lang="en-US" sz="1400" b="1" dirty="0" smtClean="0"/>
              <a:t>b-tag discriminant, </a:t>
            </a:r>
            <a:r>
              <a:rPr lang="en-US" sz="1400" b="1" dirty="0" smtClean="0"/>
              <a:t>for </a:t>
            </a:r>
            <a:r>
              <a:rPr lang="en-US" sz="1400" b="1" dirty="0" smtClean="0"/>
              <a:t>tagged jets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7239000" y="1295400"/>
            <a:ext cx="1600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Sum of standard deviations </a:t>
            </a:r>
            <a:r>
              <a:rPr lang="en-US" sz="1400" b="1" dirty="0"/>
              <a:t>from </a:t>
            </a:r>
            <a:r>
              <a:rPr lang="en-US" sz="1400" b="1" dirty="0" err="1"/>
              <a:t>avg</a:t>
            </a:r>
            <a:r>
              <a:rPr lang="en-US" sz="1400" b="1" dirty="0"/>
              <a:t> </a:t>
            </a:r>
            <a:r>
              <a:rPr lang="en-US" sz="1400" b="1" dirty="0" smtClean="0"/>
              <a:t>b-tag discriminant of tagged jets</a:t>
            </a:r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685800" y="4124980"/>
            <a:ext cx="152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second </a:t>
            </a:r>
            <a:r>
              <a:rPr lang="en-US" sz="1400" b="1" dirty="0"/>
              <a:t>highest </a:t>
            </a:r>
            <a:r>
              <a:rPr lang="en-US" sz="1400" b="1" dirty="0" err="1" smtClean="0"/>
              <a:t>bTag</a:t>
            </a:r>
            <a:r>
              <a:rPr lang="en-US" sz="1400" b="1" dirty="0" smtClean="0"/>
              <a:t> discriminant</a:t>
            </a:r>
            <a:endParaRPr lang="en-US" sz="1400" b="1" dirty="0"/>
          </a:p>
        </p:txBody>
      </p:sp>
      <p:sp>
        <p:nvSpPr>
          <p:cNvPr id="20" name="Rectangle 19"/>
          <p:cNvSpPr/>
          <p:nvPr/>
        </p:nvSpPr>
        <p:spPr>
          <a:xfrm>
            <a:off x="4267494" y="4191000"/>
            <a:ext cx="1523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Sum of </a:t>
            </a:r>
            <a:r>
              <a:rPr lang="en-US" sz="1400" b="1" dirty="0" err="1"/>
              <a:t>pT</a:t>
            </a:r>
            <a:r>
              <a:rPr lang="en-US" sz="1400" b="1" dirty="0"/>
              <a:t> for lepton, jets, MET</a:t>
            </a:r>
          </a:p>
        </p:txBody>
      </p:sp>
    </p:spTree>
    <p:extLst>
      <p:ext uri="{BB962C8B-B14F-4D97-AF65-F5344CB8AC3E}">
        <p14:creationId xmlns:p14="http://schemas.microsoft.com/office/powerpoint/2010/main" val="279168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2MCPlots_first_jet_pt_cut5_j5_t3_Combined_HtWg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2" y="685800"/>
            <a:ext cx="3057941" cy="29718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32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Neural Network – Input, 5J 3T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19" name="Picture 18" descr="samples_legend_tal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733800"/>
            <a:ext cx="2057400" cy="2667000"/>
          </a:xfrm>
          <a:prstGeom prst="rect">
            <a:avLst/>
          </a:prstGeom>
        </p:spPr>
      </p:pic>
      <p:pic>
        <p:nvPicPr>
          <p:cNvPr id="2" name="Picture 1" descr="d2MCPlots_third_jet_pt_cut5_j5_t3_Combined_HtWg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5800"/>
            <a:ext cx="3048000" cy="2971800"/>
          </a:xfrm>
          <a:prstGeom prst="rect">
            <a:avLst/>
          </a:prstGeom>
        </p:spPr>
      </p:pic>
      <p:pic>
        <p:nvPicPr>
          <p:cNvPr id="4" name="Picture 3" descr="d2MCPlots_second_jet_pt_cut5_j5_t3_Combined_HtWg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85800"/>
            <a:ext cx="3048000" cy="2971800"/>
          </a:xfrm>
          <a:prstGeom prst="rect">
            <a:avLst/>
          </a:prstGeom>
        </p:spPr>
      </p:pic>
      <p:pic>
        <p:nvPicPr>
          <p:cNvPr id="12" name="Picture 11" descr="d2MCPlots_fourth_jet_pt_cut5_j5_t3_Combined_HtWgt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3048000" cy="2819400"/>
          </a:xfrm>
          <a:prstGeom prst="rect">
            <a:avLst/>
          </a:prstGeom>
        </p:spPr>
      </p:pic>
      <p:pic>
        <p:nvPicPr>
          <p:cNvPr id="13" name="Picture 12" descr="d2MCPlots_min_dr_tagged_jets_cut5_j5_t3_Combined_HtWg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733800"/>
            <a:ext cx="3048000" cy="2667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50180" y="129540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3</a:t>
            </a:r>
            <a:r>
              <a:rPr lang="en-US" sz="1400" b="1" baseline="30000" dirty="0" smtClean="0"/>
              <a:t>rd</a:t>
            </a:r>
            <a:r>
              <a:rPr lang="en-US" sz="1400" b="1" dirty="0" smtClean="0"/>
              <a:t> </a:t>
            </a:r>
            <a:r>
              <a:rPr lang="en-US" sz="1400" b="1" dirty="0"/>
              <a:t>highest </a:t>
            </a:r>
            <a:r>
              <a:rPr lang="en-US" sz="1400" b="1" dirty="0" err="1"/>
              <a:t>pT</a:t>
            </a:r>
            <a:r>
              <a:rPr lang="en-US" sz="1400" b="1" dirty="0"/>
              <a:t> jet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7273" y="1295400"/>
            <a:ext cx="14963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2</a:t>
            </a:r>
            <a:r>
              <a:rPr lang="en-US" sz="1400" b="1" baseline="30000" dirty="0" smtClean="0"/>
              <a:t>nd</a:t>
            </a:r>
            <a:r>
              <a:rPr lang="en-US" sz="1400" b="1" dirty="0" smtClean="0"/>
              <a:t> </a:t>
            </a:r>
            <a:r>
              <a:rPr lang="en-US" sz="1400" b="1" dirty="0"/>
              <a:t>highest </a:t>
            </a:r>
            <a:r>
              <a:rPr lang="en-US" sz="1400" b="1" dirty="0" err="1"/>
              <a:t>pT</a:t>
            </a:r>
            <a:r>
              <a:rPr lang="en-US" sz="1400" b="1" dirty="0"/>
              <a:t> jet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295400"/>
            <a:ext cx="1212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Highest </a:t>
            </a:r>
            <a:r>
              <a:rPr lang="en-US" sz="1400" b="1" dirty="0" err="1"/>
              <a:t>pT</a:t>
            </a:r>
            <a:r>
              <a:rPr lang="en-US" sz="1400" b="1" dirty="0"/>
              <a:t> jet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30764" y="4267200"/>
            <a:ext cx="12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4</a:t>
            </a:r>
            <a:r>
              <a:rPr lang="en-US" sz="1400" b="1" baseline="30000" dirty="0" smtClean="0"/>
              <a:t>th</a:t>
            </a:r>
            <a:r>
              <a:rPr lang="en-US" sz="1400" b="1" dirty="0" smtClean="0"/>
              <a:t> </a:t>
            </a:r>
            <a:r>
              <a:rPr lang="en-US" sz="1400" b="1" dirty="0"/>
              <a:t>highest </a:t>
            </a:r>
            <a:r>
              <a:rPr lang="en-US" sz="1400" b="1" dirty="0" err="1"/>
              <a:t>pT</a:t>
            </a:r>
            <a:r>
              <a:rPr lang="en-US" sz="1400" b="1" dirty="0"/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0" y="4267200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min. ΔR for all tagged jet pairs</a:t>
            </a:r>
          </a:p>
        </p:txBody>
      </p:sp>
      <p:pic>
        <p:nvPicPr>
          <p:cNvPr id="21" name="Picture 20" descr="samples_legend_tall_noTTHscale (1)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733800"/>
            <a:ext cx="2590801" cy="2667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543800" y="3733800"/>
            <a:ext cx="167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scaled to bkg. norm</a:t>
            </a:r>
          </a:p>
        </p:txBody>
      </p:sp>
    </p:spTree>
    <p:extLst>
      <p:ext uri="{BB962C8B-B14F-4D97-AF65-F5344CB8AC3E}">
        <p14:creationId xmlns:p14="http://schemas.microsoft.com/office/powerpoint/2010/main" val="3150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rrelationPlots_tmvaInputVars_5J3T__avg_btag_disc_btag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51993" y="565251"/>
            <a:ext cx="5702502" cy="59436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33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Neural Network – Input, 5J 3T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3" name="TextBox 22"/>
          <p:cNvSpPr txBox="1"/>
          <p:nvPr/>
        </p:nvSpPr>
        <p:spPr>
          <a:xfrm>
            <a:off x="0" y="609600"/>
            <a:ext cx="3352800" cy="5586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700" dirty="0" smtClean="0"/>
              <a:t>Data to Monte Carlo comparisons of the correlations between the Average </a:t>
            </a:r>
            <a:r>
              <a:rPr lang="en-US" sz="1700" dirty="0" err="1" smtClean="0"/>
              <a:t>bTag</a:t>
            </a:r>
            <a:r>
              <a:rPr lang="en-US" sz="1700" dirty="0" smtClean="0"/>
              <a:t> Discriminant and all other variables in the 5j3t category</a:t>
            </a:r>
          </a:p>
          <a:p>
            <a:pPr marL="285750" indent="-285750">
              <a:buFont typeface="Wingdings" charset="2"/>
              <a:buChar char="v"/>
            </a:pPr>
            <a:endParaRPr lang="en-US" sz="1700" dirty="0"/>
          </a:p>
          <a:p>
            <a:pPr marL="285750" indent="-285750">
              <a:buFont typeface="Wingdings" charset="2"/>
              <a:buChar char="v"/>
            </a:pPr>
            <a:r>
              <a:rPr lang="en-US" sz="1700" dirty="0" smtClean="0"/>
              <a:t>These plots are the “profiles” of the 2D correlations – </a:t>
            </a:r>
            <a:r>
              <a:rPr lang="en-US" sz="1700" dirty="0" err="1" smtClean="0"/>
              <a:t>ie</a:t>
            </a:r>
            <a:r>
              <a:rPr lang="en-US" sz="1700" dirty="0" smtClean="0"/>
              <a:t> for each bin of the Average </a:t>
            </a:r>
            <a:r>
              <a:rPr lang="en-US" sz="1700" dirty="0" err="1" smtClean="0"/>
              <a:t>bTag</a:t>
            </a:r>
            <a:r>
              <a:rPr lang="en-US" sz="1700" dirty="0" smtClean="0"/>
              <a:t> Discriminant on the X-axis, the average value of the other input variable for events that would fall into that x-axis bin, is plotted, with the std. deviation of that average reported as the error</a:t>
            </a:r>
          </a:p>
          <a:p>
            <a:pPr marL="285750" indent="-285750">
              <a:buFont typeface="Wingdings" charset="2"/>
              <a:buChar char="v"/>
            </a:pPr>
            <a:endParaRPr lang="en-US" sz="1700" dirty="0"/>
          </a:p>
          <a:p>
            <a:pPr marL="285750" indent="-285750">
              <a:buFont typeface="Wingdings" charset="2"/>
              <a:buChar char="v"/>
            </a:pPr>
            <a:r>
              <a:rPr lang="en-US" sz="1700" dirty="0" smtClean="0"/>
              <a:t>The good data/MC agreement shows that the correlations between variables are also well-modeled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20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mples_legend_t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5812"/>
            <a:ext cx="2438400" cy="3176588"/>
          </a:xfrm>
          <a:prstGeom prst="rect">
            <a:avLst/>
          </a:prstGeom>
        </p:spPr>
      </p:pic>
      <p:pic>
        <p:nvPicPr>
          <p:cNvPr id="4" name="Picture 3" descr="d2MCPlots_CFMlpANN_cut5_j5_t3_Combined_HtWg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85800"/>
            <a:ext cx="4648200" cy="54864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34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Neural Network – Output 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1" name="Rectangle 10"/>
          <p:cNvSpPr/>
          <p:nvPr/>
        </p:nvSpPr>
        <p:spPr>
          <a:xfrm>
            <a:off x="29547" y="4191000"/>
            <a:ext cx="1875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0, more like background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7268547" y="4191000"/>
            <a:ext cx="1875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b="1" dirty="0" smtClean="0"/>
              <a:t>, more like signal</a:t>
            </a:r>
            <a:endParaRPr lang="en-US" sz="24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47800" y="4419600"/>
            <a:ext cx="762000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324600" y="4419600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4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mples_legend_t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64" y="838200"/>
            <a:ext cx="2204936" cy="30480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35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Neural Network – Output 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4" name="Picture 3" descr="d2MCPlots_CFMlpANN_cut3_jge6_t2_Combined_HtWg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" y="685800"/>
            <a:ext cx="2487745" cy="2895600"/>
          </a:xfrm>
          <a:prstGeom prst="rect">
            <a:avLst/>
          </a:prstGeom>
        </p:spPr>
      </p:pic>
      <p:pic>
        <p:nvPicPr>
          <p:cNvPr id="5" name="Picture 4" descr="d2MCPlots_CFMlpANN_cut4_j4_t3_Combined_HtWg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685800"/>
            <a:ext cx="2362200" cy="2895600"/>
          </a:xfrm>
          <a:prstGeom prst="rect">
            <a:avLst/>
          </a:prstGeom>
        </p:spPr>
      </p:pic>
      <p:pic>
        <p:nvPicPr>
          <p:cNvPr id="10" name="Picture 9" descr="d2MCPlots_CFMlpANN_cut7_j4_t4_Combined_HtWg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400"/>
            <a:ext cx="2424363" cy="2895600"/>
          </a:xfrm>
          <a:prstGeom prst="rect">
            <a:avLst/>
          </a:prstGeom>
        </p:spPr>
      </p:pic>
      <p:pic>
        <p:nvPicPr>
          <p:cNvPr id="11" name="Picture 10" descr="d2MCPlots_CFMlpANN_cut8_j5_tge4_Combined_HtWgt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581400"/>
            <a:ext cx="2362200" cy="2895600"/>
          </a:xfrm>
          <a:prstGeom prst="rect">
            <a:avLst/>
          </a:prstGeom>
        </p:spPr>
      </p:pic>
      <p:pic>
        <p:nvPicPr>
          <p:cNvPr id="13" name="Picture 12" descr="d2MCPlots_CFMlpANN_cut6_jge6_t3_Combined_HtWg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85800"/>
            <a:ext cx="2438400" cy="2895600"/>
          </a:xfrm>
          <a:prstGeom prst="rect">
            <a:avLst/>
          </a:prstGeom>
        </p:spPr>
      </p:pic>
      <p:pic>
        <p:nvPicPr>
          <p:cNvPr id="15" name="Picture 14" descr="d2MCPlots_CFMlpANN_cut9_jge6_tge4_Combined_HtWgt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581400"/>
            <a:ext cx="2438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8842560" cy="49403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36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0" y="685800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Below: </a:t>
            </a:r>
            <a:r>
              <a:rPr lang="en-US" sz="2000" dirty="0" smtClean="0"/>
              <a:t>Table of complete list of uncertainties, % change to normalization, and whether or not uncertainty is used in shape comparison 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52400" y="3048000"/>
            <a:ext cx="8839200" cy="7620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8842560" cy="49403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37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0" y="685800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Below: </a:t>
            </a:r>
            <a:r>
              <a:rPr lang="en-US" sz="2000" dirty="0" smtClean="0"/>
              <a:t>Table of complete list of uncertainties, % change to normalization, and whether or not uncertainty is used in shape comparison 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52400" y="5638800"/>
            <a:ext cx="8839200" cy="4572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8842560" cy="49403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38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0" y="685800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Below: </a:t>
            </a:r>
            <a:r>
              <a:rPr lang="en-US" sz="2000" dirty="0" smtClean="0"/>
              <a:t>Table of complete list of uncertainties, % change to normalization, and whether or not uncertainty is used in shape comparison 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52400" y="6096000"/>
            <a:ext cx="8839200" cy="3048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2MCPlots_ttlf_ttbb_disc_cut2_6JIncl_3TIncl_Combined_HtWgt_ttlf_ttbb_x2ttb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3000"/>
            <a:ext cx="4572000" cy="5257800"/>
          </a:xfrm>
          <a:prstGeom prst="rect">
            <a:avLst/>
          </a:prstGeom>
        </p:spPr>
      </p:pic>
      <p:pic>
        <p:nvPicPr>
          <p:cNvPr id="5" name="Picture 4" descr="d2MCPlots_ttlf_ttbb_disc_cut2_6JIncl_3TIncl_Combined_HtWgt_ttlf_ttb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4572000" cy="52578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39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tt+bb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tt+lf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discriminant–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8TeV L+J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mu+ele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&gt;=6J, &gt;=3T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373868"/>
            <a:ext cx="15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Nominal </a:t>
            </a:r>
            <a:r>
              <a:rPr lang="en-US" dirty="0" err="1" smtClean="0"/>
              <a:t>tt+bb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0" y="2373868"/>
            <a:ext cx="12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 </a:t>
            </a:r>
            <a:r>
              <a:rPr lang="en-US" dirty="0" err="1" smtClean="0"/>
              <a:t>tt+bb</a:t>
            </a:r>
            <a:r>
              <a:rPr lang="en-US" dirty="0" smtClean="0"/>
              <a:t> XS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Here, in the most sensitive category for </a:t>
            </a:r>
            <a:r>
              <a:rPr lang="en-US" dirty="0" err="1" smtClean="0"/>
              <a:t>tt+bb</a:t>
            </a:r>
            <a:r>
              <a:rPr lang="en-US" dirty="0" smtClean="0"/>
              <a:t>, nominal </a:t>
            </a:r>
            <a:r>
              <a:rPr lang="en-US" dirty="0" err="1" smtClean="0"/>
              <a:t>tt+bb</a:t>
            </a:r>
            <a:r>
              <a:rPr lang="en-US" dirty="0" smtClean="0"/>
              <a:t> XS shows more consistent levels of agreement than the doubled XS</a:t>
            </a:r>
          </a:p>
        </p:txBody>
      </p:sp>
    </p:spTree>
    <p:extLst>
      <p:ext uri="{BB962C8B-B14F-4D97-AF65-F5344CB8AC3E}">
        <p14:creationId xmlns:p14="http://schemas.microsoft.com/office/powerpoint/2010/main" val="6897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iggs_production__v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724400"/>
            <a:ext cx="3207025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5400"/>
            <a:ext cx="4953000" cy="47244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4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Higgs Production at the LHC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9" name="Picture 8" descr="higgs_production__ggf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751114"/>
            <a:ext cx="3219450" cy="1839686"/>
          </a:xfrm>
          <a:prstGeom prst="rect">
            <a:avLst/>
          </a:prstGeom>
        </p:spPr>
      </p:pic>
      <p:pic>
        <p:nvPicPr>
          <p:cNvPr id="11" name="Picture 10" descr="higgs_production__vbf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743200"/>
            <a:ext cx="3200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40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 Setting Technique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7" name="Rectangle 16"/>
          <p:cNvSpPr/>
          <p:nvPr/>
        </p:nvSpPr>
        <p:spPr>
          <a:xfrm>
            <a:off x="5976" y="685800"/>
            <a:ext cx="89856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dirty="0"/>
              <a:t>In the case of no clear signal, ask what is the upper limit on </a:t>
            </a:r>
            <a:r>
              <a:rPr lang="en-US" dirty="0" err="1"/>
              <a:t>ttH</a:t>
            </a:r>
            <a:r>
              <a:rPr lang="en-US" dirty="0"/>
              <a:t> production possible that can still be explained by this dataset</a:t>
            </a:r>
          </a:p>
          <a:p>
            <a:pPr marL="342900" indent="-342900">
              <a:buFont typeface="Wingdings" charset="2"/>
              <a:buChar char="v"/>
            </a:pPr>
            <a:endParaRPr lang="en-US" dirty="0" smtClean="0"/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CLs </a:t>
            </a:r>
            <a:r>
              <a:rPr lang="en-US" dirty="0"/>
              <a:t>is modified </a:t>
            </a:r>
            <a:r>
              <a:rPr lang="en-US" dirty="0" err="1"/>
              <a:t>frequentist</a:t>
            </a:r>
            <a:r>
              <a:rPr lang="en-US" dirty="0"/>
              <a:t> </a:t>
            </a:r>
            <a:r>
              <a:rPr lang="en-US" dirty="0" smtClean="0"/>
              <a:t>technique (~Bayesian, relies on background prediction</a:t>
            </a:r>
            <a:r>
              <a:rPr lang="en-US" dirty="0" smtClean="0"/>
              <a:t>)</a:t>
            </a:r>
          </a:p>
          <a:p>
            <a:pPr marL="342900" indent="-342900">
              <a:buFont typeface="Wingdings" charset="2"/>
              <a:buChar char="v"/>
            </a:pPr>
            <a:endParaRPr lang="en-US" dirty="0"/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Begins by forming a likelihood function assuming a Poisson distribution for the number of events </a:t>
            </a:r>
            <a:r>
              <a:rPr lang="en-US" dirty="0" smtClean="0"/>
              <a:t>observed in a given bin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dirty="0" smtClean="0"/>
              <a:t>For a given signal strength multiplier, mu, the likelihood is maximized if the prediction for the number of events in the bin (u*</a:t>
            </a:r>
            <a:r>
              <a:rPr lang="en-US" dirty="0" err="1" smtClean="0"/>
              <a:t>s+b</a:t>
            </a:r>
            <a:r>
              <a:rPr lang="en-US" dirty="0" smtClean="0"/>
              <a:t>) is comparable to the number observed,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marL="800100" lvl="1" indent="-342900">
              <a:buFont typeface="Wingdings" charset="2"/>
              <a:buChar char="²"/>
            </a:pPr>
            <a:r>
              <a:rPr lang="en-US" dirty="0" smtClean="0"/>
              <a:t>Systematic uncertainties are accounted for through nuisance parameters, using log-normal distributions for rate uncertainties, and template fitting for shape uncertainties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7" y="4203700"/>
            <a:ext cx="8552793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3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41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 Setting Technique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7" name="Rectangle 16"/>
          <p:cNvSpPr/>
          <p:nvPr/>
        </p:nvSpPr>
        <p:spPr>
          <a:xfrm>
            <a:off x="5976" y="685800"/>
            <a:ext cx="898562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A test statistic is formed for two hypotheses – one testing a particular value of mu, the other comparing the best fit of mu within the range 0 &lt; </a:t>
            </a:r>
            <a:r>
              <a:rPr lang="en-US" dirty="0" err="1" smtClean="0"/>
              <a:t>mu_best</a:t>
            </a:r>
            <a:r>
              <a:rPr lang="en-US" dirty="0" smtClean="0"/>
              <a:t> &lt; </a:t>
            </a:r>
            <a:r>
              <a:rPr lang="en-US" dirty="0" err="1" smtClean="0"/>
              <a:t>mu_tested</a:t>
            </a:r>
            <a:endParaRPr lang="en-US" dirty="0"/>
          </a:p>
          <a:p>
            <a:pPr marL="800100" lvl="1" indent="-342900">
              <a:buFont typeface="Wingdings" charset="2"/>
              <a:buChar char="²"/>
            </a:pPr>
            <a:r>
              <a:rPr lang="en-US" dirty="0" smtClean="0"/>
              <a:t>This assures that an upward fluctuation of background can’t be used to exclude a signal – </a:t>
            </a:r>
            <a:r>
              <a:rPr lang="en-US" dirty="0" err="1" smtClean="0"/>
              <a:t>ie</a:t>
            </a:r>
            <a:r>
              <a:rPr lang="en-US" dirty="0" smtClean="0"/>
              <a:t> no lower bound on the value of mu</a:t>
            </a:r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The statistic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u</a:t>
            </a:r>
            <a:r>
              <a:rPr lang="en-US" dirty="0" smtClean="0"/>
              <a:t> is formed for the </a:t>
            </a:r>
            <a:r>
              <a:rPr lang="en-US" dirty="0" err="1" smtClean="0"/>
              <a:t>signal+background</a:t>
            </a:r>
            <a:r>
              <a:rPr lang="en-US" dirty="0" smtClean="0"/>
              <a:t> hypothesis (mu != 0), and the background only hypothesis (mu=0)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209800"/>
            <a:ext cx="5562600" cy="1255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191470"/>
            <a:ext cx="8960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PDFs of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u</a:t>
            </a:r>
            <a:r>
              <a:rPr lang="en-US" dirty="0" smtClean="0"/>
              <a:t> are formed by varying the signal and background templates, constrained by the range allowed by the systematic uncertainties, and p-values calculated for the </a:t>
            </a:r>
            <a:r>
              <a:rPr lang="en-US" dirty="0" err="1" smtClean="0"/>
              <a:t>signal+background</a:t>
            </a:r>
            <a:r>
              <a:rPr lang="en-US" dirty="0" smtClean="0"/>
              <a:t> and background-only hypotheses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4038600"/>
            <a:ext cx="7416800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65" y="4864100"/>
            <a:ext cx="7397135" cy="774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5613400"/>
            <a:ext cx="2165350" cy="787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5678269"/>
            <a:ext cx="541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The 95% CLs upper limit is determined by the value of mu that gives a ratio of 0.05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685800"/>
            <a:ext cx="5257800" cy="3856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86200"/>
            <a:ext cx="3962400" cy="2552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5800"/>
            <a:ext cx="3962400" cy="32766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42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 Setting – 8TeV Only 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/>
        </p:nvSpPr>
        <p:spPr>
          <a:xfrm>
            <a:off x="3886200" y="4419600"/>
            <a:ext cx="5105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Ideally, extract and measure Higgs signal – but no large excess in SM predictions seen</a:t>
            </a:r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Proceed by setting upper limit on Higgs production</a:t>
            </a:r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At Higgs </a:t>
            </a:r>
            <a:r>
              <a:rPr lang="en-US" dirty="0"/>
              <a:t>mass 125 </a:t>
            </a:r>
            <a:r>
              <a:rPr lang="en-US" dirty="0" err="1" smtClean="0"/>
              <a:t>GeV</a:t>
            </a:r>
            <a:r>
              <a:rPr lang="en-US" dirty="0" smtClean="0"/>
              <a:t>, </a:t>
            </a:r>
            <a:r>
              <a:rPr lang="en-US" dirty="0" err="1" smtClean="0"/>
              <a:t>Lepton+Jets</a:t>
            </a:r>
            <a:r>
              <a:rPr lang="en-US" dirty="0" smtClean="0"/>
              <a:t> Channel</a:t>
            </a:r>
            <a:endParaRPr lang="en-US" dirty="0"/>
          </a:p>
          <a:p>
            <a:pPr marL="800100" lvl="1" indent="-342900">
              <a:buFont typeface="Wingdings" charset="2"/>
              <a:buChar char="²"/>
            </a:pPr>
            <a:r>
              <a:rPr lang="en-US" b="1" i="1" dirty="0" smtClean="0"/>
              <a:t>expect </a:t>
            </a:r>
            <a:r>
              <a:rPr lang="en-US" b="1" i="1" dirty="0"/>
              <a:t>to set a limit of </a:t>
            </a:r>
            <a:r>
              <a:rPr lang="en-US" b="1" i="1" dirty="0" smtClean="0"/>
              <a:t>5.4x </a:t>
            </a:r>
            <a:r>
              <a:rPr lang="en-US" b="1" i="1" dirty="0" err="1"/>
              <a:t>σ</a:t>
            </a:r>
            <a:r>
              <a:rPr lang="en-US" b="1" i="1" baseline="-25000" dirty="0" err="1"/>
              <a:t>SM</a:t>
            </a:r>
            <a:r>
              <a:rPr lang="en-US" b="1" i="1" dirty="0"/>
              <a:t> 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b="1" i="1" dirty="0" smtClean="0"/>
              <a:t>observed </a:t>
            </a:r>
            <a:r>
              <a:rPr lang="en-US" b="1" i="1" dirty="0"/>
              <a:t>upper limit: </a:t>
            </a:r>
            <a:r>
              <a:rPr lang="en-US" b="1" i="1" dirty="0" smtClean="0"/>
              <a:t>8.8 </a:t>
            </a:r>
            <a:r>
              <a:rPr lang="en-US" b="1" i="1" dirty="0"/>
              <a:t>x </a:t>
            </a:r>
            <a:r>
              <a:rPr lang="en-US" b="1" i="1" dirty="0" err="1"/>
              <a:t>σ</a:t>
            </a:r>
            <a:r>
              <a:rPr lang="en-US" b="1" i="1" baseline="-25000" dirty="0" err="1"/>
              <a:t>SM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76400" y="12954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Lepton+Jets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019800" y="121920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Lepton+Jets</a:t>
            </a:r>
            <a:r>
              <a:rPr lang="en-US" sz="2000" dirty="0" smtClean="0"/>
              <a:t> and </a:t>
            </a:r>
            <a:r>
              <a:rPr lang="en-US" sz="2000" dirty="0" err="1" smtClean="0"/>
              <a:t>DiLepton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676400" y="43434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diLepton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812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43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Initial 7+8TeV Results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0" y="753070"/>
            <a:ext cx="3810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A similar analysis also exists for the 7TeV data, with approximately equal statistics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Combine 7+8TeV results to improve sensitivity to </a:t>
            </a:r>
            <a:r>
              <a:rPr lang="en-US" dirty="0" err="1" smtClean="0"/>
              <a:t>ttH</a:t>
            </a:r>
            <a:r>
              <a:rPr lang="en-US" dirty="0" smtClean="0"/>
              <a:t> production</a:t>
            </a:r>
          </a:p>
          <a:p>
            <a:endParaRPr lang="en-US" dirty="0"/>
          </a:p>
          <a:p>
            <a:pPr marL="342900" indent="-342900">
              <a:buFont typeface="Wingdings" charset="2"/>
              <a:buChar char="v"/>
            </a:pPr>
            <a:r>
              <a:rPr lang="en-US" sz="2000" b="1" i="1" dirty="0" smtClean="0">
                <a:solidFill>
                  <a:srgbClr val="000000"/>
                </a:solidFill>
              </a:rPr>
              <a:t>At M125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 b="1" i="1" dirty="0" smtClean="0">
                <a:solidFill>
                  <a:srgbClr val="000000"/>
                </a:solidFill>
              </a:rPr>
              <a:t>Expected limit  = 5.2 x </a:t>
            </a:r>
            <a:r>
              <a:rPr lang="en-US" sz="2000" b="1" i="1" dirty="0" err="1" smtClean="0">
                <a:solidFill>
                  <a:srgbClr val="000000"/>
                </a:solidFill>
              </a:rPr>
              <a:t>σ</a:t>
            </a:r>
            <a:r>
              <a:rPr lang="en-US" sz="2000" b="1" i="1" baseline="-25000" dirty="0" err="1" smtClean="0">
                <a:solidFill>
                  <a:srgbClr val="000000"/>
                </a:solidFill>
              </a:rPr>
              <a:t>SM</a:t>
            </a:r>
            <a:r>
              <a:rPr lang="en-US" sz="2000" b="1" i="1" dirty="0" smtClean="0">
                <a:solidFill>
                  <a:srgbClr val="000000"/>
                </a:solidFill>
              </a:rPr>
              <a:t> 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 b="1" i="1" dirty="0" smtClean="0">
                <a:solidFill>
                  <a:srgbClr val="000000"/>
                </a:solidFill>
              </a:rPr>
              <a:t>Observed limit = 5.8 x </a:t>
            </a:r>
            <a:r>
              <a:rPr lang="en-US" sz="2000" b="1" i="1" dirty="0" err="1">
                <a:solidFill>
                  <a:srgbClr val="000000"/>
                </a:solidFill>
              </a:rPr>
              <a:t>σ</a:t>
            </a:r>
            <a:r>
              <a:rPr lang="en-US" sz="2000" b="1" i="1" baseline="-25000" dirty="0" err="1">
                <a:solidFill>
                  <a:srgbClr val="000000"/>
                </a:solidFill>
              </a:rPr>
              <a:t>SM</a:t>
            </a:r>
            <a:r>
              <a:rPr lang="en-US" sz="2000" b="1" i="1" dirty="0">
                <a:solidFill>
                  <a:srgbClr val="000000"/>
                </a:solidFill>
              </a:rPr>
              <a:t> </a:t>
            </a:r>
            <a:endParaRPr lang="en-US" sz="2000" b="1" i="1" dirty="0" smtClean="0">
              <a:solidFill>
                <a:srgbClr val="000000"/>
              </a:solidFill>
            </a:endParaRPr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685800"/>
            <a:ext cx="5257800" cy="4038600"/>
          </a:xfrm>
          <a:prstGeom prst="rect">
            <a:avLst/>
          </a:prstGeom>
        </p:spPr>
      </p:pic>
      <p:pic>
        <p:nvPicPr>
          <p:cNvPr id="5" name="Picture 4" descr="limitsTab_7_8TeV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648200"/>
            <a:ext cx="5181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44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Initial 7+8TeV Results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0" y="753070"/>
            <a:ext cx="38862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similar analysis also exists for the 7TeV data, with approximately equal statistics</a:t>
            </a:r>
          </a:p>
          <a:p>
            <a:pPr marL="285750" indent="-285750">
              <a:buFont typeface="Wingdings" charset="2"/>
              <a:buChar char="v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Combine 7+8TeV results to improve sensitivity to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ttH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production</a:t>
            </a:r>
          </a:p>
          <a:p>
            <a:pPr marL="285750" indent="-285750">
              <a:buFont typeface="Wingdings" charset="2"/>
              <a:buChar char="v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charset="2"/>
              <a:buChar char="v"/>
            </a:pP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</a:rPr>
              <a:t>At M125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</a:rPr>
              <a:t>Expected limit  = 5.2 x </a:t>
            </a:r>
            <a:r>
              <a:rPr lang="en-US" sz="2000" b="1" i="1" dirty="0" err="1" smtClean="0">
                <a:solidFill>
                  <a:schemeClr val="bg1">
                    <a:lumMod val="50000"/>
                  </a:schemeClr>
                </a:solidFill>
              </a:rPr>
              <a:t>σ</a:t>
            </a:r>
            <a:r>
              <a:rPr lang="en-US" sz="2000" b="1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SM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</a:rPr>
              <a:t>Observed limit = 5.8 x </a:t>
            </a:r>
            <a:r>
              <a:rPr lang="en-US" sz="2000" b="1" i="1" dirty="0" err="1">
                <a:solidFill>
                  <a:schemeClr val="bg1">
                    <a:lumMod val="50000"/>
                  </a:schemeClr>
                </a:solidFill>
              </a:rPr>
              <a:t>σ</a:t>
            </a:r>
            <a:r>
              <a:rPr lang="en-US" sz="2000" b="1" i="1" baseline="-25000" dirty="0" err="1">
                <a:solidFill>
                  <a:schemeClr val="bg1">
                    <a:lumMod val="50000"/>
                  </a:schemeClr>
                </a:solidFill>
              </a:rPr>
              <a:t>SM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20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en-US" b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Publication </a:t>
            </a:r>
            <a:r>
              <a:rPr lang="en-US" b="1" dirty="0"/>
              <a:t>– </a:t>
            </a:r>
            <a:r>
              <a:rPr lang="en-US" dirty="0"/>
              <a:t>5 fb</a:t>
            </a:r>
            <a:r>
              <a:rPr lang="en-US" baseline="30000" dirty="0"/>
              <a:t>-1</a:t>
            </a:r>
            <a:r>
              <a:rPr lang="en-US" baseline="-25000" dirty="0"/>
              <a:t> </a:t>
            </a:r>
            <a:r>
              <a:rPr lang="en-US" dirty="0"/>
              <a:t>7TeV data, first 5 fb</a:t>
            </a:r>
            <a:r>
              <a:rPr lang="en-US" baseline="30000" dirty="0"/>
              <a:t>-1</a:t>
            </a:r>
            <a:r>
              <a:rPr lang="en-US" dirty="0"/>
              <a:t> 8TeV data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err="1"/>
              <a:t>Lepton+Jets</a:t>
            </a:r>
            <a:r>
              <a:rPr lang="en-US" dirty="0"/>
              <a:t>, </a:t>
            </a:r>
            <a:r>
              <a:rPr lang="en-US" dirty="0" err="1"/>
              <a:t>diLepton</a:t>
            </a:r>
            <a:r>
              <a:rPr lang="en-US" dirty="0"/>
              <a:t> Channels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/>
              <a:t>JHEP, May 2013, </a:t>
            </a:r>
            <a:r>
              <a:rPr lang="en-US" dirty="0">
                <a:hlinkClick r:id="rId4"/>
              </a:rPr>
              <a:t>JHEP paper link</a:t>
            </a:r>
            <a:endParaRPr lang="en-US" dirty="0"/>
          </a:p>
          <a:p>
            <a:pPr marL="742950" lvl="1" indent="-285750">
              <a:buFont typeface="Wingdings" charset="2"/>
              <a:buChar char="²"/>
            </a:pPr>
            <a:r>
              <a:rPr lang="en-US" dirty="0" err="1"/>
              <a:t>Arxiv</a:t>
            </a:r>
            <a:r>
              <a:rPr lang="en-US" dirty="0"/>
              <a:t>: </a:t>
            </a:r>
            <a:r>
              <a:rPr lang="en-US" sz="2400" dirty="0"/>
              <a:t> </a:t>
            </a:r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arxiv.org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pdf</a:t>
            </a:r>
            <a:r>
              <a:rPr lang="en-US" dirty="0">
                <a:solidFill>
                  <a:srgbClr val="0000FF"/>
                </a:solidFill>
              </a:rPr>
              <a:t>/1303.0763v1.pdf</a:t>
            </a:r>
            <a:endParaRPr lang="en-US" dirty="0"/>
          </a:p>
          <a:p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978" y="685800"/>
            <a:ext cx="409722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7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685800"/>
            <a:ext cx="4033313" cy="57150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45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35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Publication, 19.5 fb</a:t>
            </a:r>
            <a:r>
              <a:rPr lang="en-US" sz="35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-8507" y="685800"/>
            <a:ext cx="5571107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Update to Full 19.5 fb</a:t>
            </a:r>
            <a:r>
              <a:rPr lang="en-US" b="1" baseline="30000" dirty="0" smtClean="0"/>
              <a:t>-1</a:t>
            </a:r>
            <a:r>
              <a:rPr lang="en-US" b="1" dirty="0" smtClean="0"/>
              <a:t> of 8TeV data 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Improved data statistics – x4 stats </a:t>
            </a:r>
            <a:r>
              <a:rPr lang="en-US" dirty="0" err="1" smtClean="0"/>
              <a:t>wrt</a:t>
            </a:r>
            <a:r>
              <a:rPr lang="en-US" dirty="0" smtClean="0"/>
              <a:t> 2011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Higher statistics Monte Carlo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Derived custom b-tag Scale Factors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Improved MVA structure, input variables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Additional Search Channels for Combination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/>
              <a:t>ttH, </a:t>
            </a:r>
            <a:r>
              <a:rPr lang="en-US" dirty="0" smtClean="0"/>
              <a:t>H</a:t>
            </a:r>
            <a:r>
              <a:rPr lang="en-US" dirty="0"/>
              <a:t>-&gt;</a:t>
            </a:r>
            <a:r>
              <a:rPr lang="en-US" dirty="0" smtClean="0"/>
              <a:t>ττ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 smtClean="0"/>
              <a:t>ttH, H-</a:t>
            </a:r>
            <a:r>
              <a:rPr lang="en-US" dirty="0"/>
              <a:t>&gt;WW,ZZ, </a:t>
            </a:r>
            <a:r>
              <a:rPr lang="en-US" dirty="0" err="1" smtClean="0"/>
              <a:t>τ’s</a:t>
            </a:r>
            <a:r>
              <a:rPr lang="en-US" dirty="0" smtClean="0"/>
              <a:t>-&gt; 3, 4, leptons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 smtClean="0"/>
              <a:t>ttH, </a:t>
            </a:r>
            <a:r>
              <a:rPr lang="en-US" dirty="0"/>
              <a:t>H</a:t>
            </a:r>
            <a:r>
              <a:rPr lang="en-US" dirty="0" smtClean="0"/>
              <a:t>-&gt;ZZ -&gt; Same-sign diLepton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 smtClean="0"/>
              <a:t>ttH, H</a:t>
            </a:r>
            <a:r>
              <a:rPr lang="en-US" dirty="0"/>
              <a:t>-&gt;</a:t>
            </a:r>
            <a:r>
              <a:rPr lang="en-US" dirty="0" err="1"/>
              <a:t>γγ</a:t>
            </a:r>
            <a:endParaRPr lang="en-US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>
                <a:hlinkClick r:id="rId5"/>
              </a:rPr>
              <a:t>Public PAS Hig-13-019</a:t>
            </a:r>
            <a:endParaRPr lang="en-US" dirty="0" smtClean="0"/>
          </a:p>
          <a:p>
            <a:pPr marL="742950" lvl="1" indent="-285750">
              <a:buFont typeface="Wingdings" charset="2"/>
              <a:buChar char="²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b="1" dirty="0"/>
              <a:t>Publication – </a:t>
            </a:r>
            <a:r>
              <a:rPr lang="en-US" dirty="0"/>
              <a:t>5 fb</a:t>
            </a:r>
            <a:r>
              <a:rPr lang="en-US" baseline="30000" dirty="0"/>
              <a:t>-1</a:t>
            </a:r>
            <a:r>
              <a:rPr lang="en-US" baseline="-25000" dirty="0"/>
              <a:t> </a:t>
            </a:r>
            <a:r>
              <a:rPr lang="en-US" dirty="0"/>
              <a:t>7TeV data, 19.5 fb</a:t>
            </a:r>
            <a:r>
              <a:rPr lang="en-US" baseline="30000" dirty="0"/>
              <a:t>-1</a:t>
            </a:r>
            <a:r>
              <a:rPr lang="en-US" dirty="0"/>
              <a:t> 8TeV data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/>
              <a:t>JHEP, </a:t>
            </a:r>
            <a:r>
              <a:rPr lang="en-US" dirty="0" smtClean="0"/>
              <a:t>September 2014, </a:t>
            </a:r>
            <a:r>
              <a:rPr lang="en-US" dirty="0">
                <a:hlinkClick r:id="rId6"/>
              </a:rPr>
              <a:t>JHEP paper link</a:t>
            </a:r>
            <a:endParaRPr lang="en-US" dirty="0"/>
          </a:p>
          <a:p>
            <a:pPr marL="742950" lvl="1" indent="-285750">
              <a:buFont typeface="Wingdings" charset="2"/>
              <a:buChar char="²"/>
            </a:pPr>
            <a:r>
              <a:rPr lang="en-US" dirty="0" err="1"/>
              <a:t>Arxiv</a:t>
            </a:r>
            <a:r>
              <a:rPr lang="en-US" dirty="0" smtClean="0"/>
              <a:t>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://arxiv.org/pdf/1408.1682v1.</a:t>
            </a:r>
            <a:r>
              <a:rPr lang="en-US" dirty="0" smtClean="0">
                <a:hlinkClick r:id="rId7"/>
              </a:rPr>
              <a:t>pdf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Wingdings" charset="2"/>
              <a:buChar char="²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For the rest of the talk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Updated Lepton+Jets analysis in the H-&gt;bb decay mode – full 8TeV data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Initial ttH combined channel results</a:t>
            </a:r>
          </a:p>
        </p:txBody>
      </p:sp>
    </p:spTree>
    <p:extLst>
      <p:ext uri="{BB962C8B-B14F-4D97-AF65-F5344CB8AC3E}">
        <p14:creationId xmlns:p14="http://schemas.microsoft.com/office/powerpoint/2010/main" val="2376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p_numTag_cumulative_wRatio_noLegend_log_v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1200"/>
            <a:ext cx="4572000" cy="4495800"/>
          </a:xfrm>
          <a:prstGeom prst="rect">
            <a:avLst/>
          </a:prstGeom>
        </p:spPr>
      </p:pic>
      <p:pic>
        <p:nvPicPr>
          <p:cNvPr id="2" name="Picture 1" descr="lep_numJet_cumulative_wRatio_noLegend_log_v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1200"/>
            <a:ext cx="4572000" cy="44958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46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Jets/Tags Distributions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5" name="Rectangle 14"/>
          <p:cNvSpPr/>
          <p:nvPr/>
        </p:nvSpPr>
        <p:spPr>
          <a:xfrm>
            <a:off x="0" y="685800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Lepton</a:t>
            </a:r>
            <a:r>
              <a:rPr lang="en-US" b="1" dirty="0"/>
              <a:t>+</a:t>
            </a:r>
            <a:r>
              <a:rPr lang="en-US" b="1" dirty="0" smtClean="0"/>
              <a:t>Jets, 7 categories</a:t>
            </a:r>
            <a:r>
              <a:rPr lang="en-US" b="1" dirty="0"/>
              <a:t>:</a:t>
            </a:r>
            <a:endParaRPr lang="en-US" dirty="0"/>
          </a:p>
          <a:p>
            <a:pPr marL="742950" lvl="1" indent="-285750">
              <a:buFont typeface="Wingdings" charset="2"/>
              <a:buChar char="²"/>
            </a:pPr>
            <a:r>
              <a:rPr lang="hr-HR" dirty="0"/>
              <a:t> 4 jets (3, ≥ 4 tags)</a:t>
            </a:r>
          </a:p>
          <a:p>
            <a:pPr marL="742950" lvl="1" indent="-285750">
              <a:buFont typeface="Wingdings" charset="2"/>
              <a:buChar char="²"/>
            </a:pPr>
            <a:r>
              <a:rPr lang="hr-HR" dirty="0"/>
              <a:t> 5 jets (3, ≥ 4 tags)</a:t>
            </a:r>
          </a:p>
          <a:p>
            <a:pPr marL="742950" lvl="1" indent="-285750">
              <a:buFont typeface="Wingdings" charset="2"/>
              <a:buChar char="²"/>
            </a:pPr>
            <a:r>
              <a:rPr lang="hr-HR" dirty="0"/>
              <a:t> &gt;=6 jets (2, 3, ≥ 4 tags</a:t>
            </a:r>
            <a:r>
              <a:rPr lang="hr-HR" dirty="0" smtClean="0"/>
              <a:t>)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endParaRPr lang="hr-HR" dirty="0" smtClean="0"/>
          </a:p>
        </p:txBody>
      </p:sp>
      <p:pic>
        <p:nvPicPr>
          <p:cNvPr id="20" name="Picture 19" descr="samples_legend_wid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7620" y="-1094618"/>
            <a:ext cx="1315961" cy="4876800"/>
          </a:xfrm>
          <a:prstGeom prst="rect">
            <a:avLst/>
          </a:prstGeom>
        </p:spPr>
      </p:pic>
      <p:pic>
        <p:nvPicPr>
          <p:cNvPr id="10" name="Picture 9" descr="d2MCPlots_numJets_cut0_4JIncl_2TIncl_Combined_LogScal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4343400" cy="44957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3200" y="2667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5.1 fb</a:t>
            </a:r>
            <a:r>
              <a:rPr lang="en-US" sz="2400" b="1" i="1" baseline="30000" dirty="0" smtClean="0"/>
              <a:t>-1</a:t>
            </a:r>
            <a:r>
              <a:rPr lang="en-US" sz="2400" b="1" i="1" dirty="0" smtClean="0"/>
              <a:t> </a:t>
            </a:r>
            <a:endParaRPr lang="en-US" sz="24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391400" y="26670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19.5 fb</a:t>
            </a:r>
            <a:r>
              <a:rPr lang="en-US" sz="2400" b="1" i="1" baseline="30000" dirty="0" smtClean="0"/>
              <a:t>-1</a:t>
            </a:r>
            <a:r>
              <a:rPr lang="en-US" sz="2400" b="1" i="1" dirty="0" smtClean="0"/>
              <a:t> 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554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p_numJet_cumulative_wRatio_noLegend_log_v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0"/>
            <a:ext cx="4572000" cy="4495800"/>
          </a:xfrm>
          <a:prstGeom prst="rect">
            <a:avLst/>
          </a:prstGeom>
        </p:spPr>
      </p:pic>
      <p:pic>
        <p:nvPicPr>
          <p:cNvPr id="12" name="Picture 11" descr="d2MCPlots_numTags_cut0_4JIncl_2TIncl_Combined_LogSca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4572000" cy="44958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47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Jets/Tags Distributions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5" name="Rectangle 14"/>
          <p:cNvSpPr/>
          <p:nvPr/>
        </p:nvSpPr>
        <p:spPr>
          <a:xfrm>
            <a:off x="0" y="685800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Lepton</a:t>
            </a:r>
            <a:r>
              <a:rPr lang="en-US" b="1" dirty="0"/>
              <a:t>+</a:t>
            </a:r>
            <a:r>
              <a:rPr lang="en-US" b="1" dirty="0" smtClean="0"/>
              <a:t>Jets, 7 categories</a:t>
            </a:r>
            <a:r>
              <a:rPr lang="en-US" b="1" dirty="0"/>
              <a:t>:</a:t>
            </a:r>
            <a:endParaRPr lang="en-US" dirty="0"/>
          </a:p>
          <a:p>
            <a:pPr marL="742950" lvl="1" indent="-285750">
              <a:buFont typeface="Wingdings" charset="2"/>
              <a:buChar char="²"/>
            </a:pPr>
            <a:r>
              <a:rPr lang="hr-HR" dirty="0"/>
              <a:t> 4 jets (3, ≥ 4 tags)</a:t>
            </a:r>
          </a:p>
          <a:p>
            <a:pPr marL="742950" lvl="1" indent="-285750">
              <a:buFont typeface="Wingdings" charset="2"/>
              <a:buChar char="²"/>
            </a:pPr>
            <a:r>
              <a:rPr lang="hr-HR" dirty="0"/>
              <a:t> 5 jets (3, ≥ 4 tags)</a:t>
            </a:r>
          </a:p>
          <a:p>
            <a:pPr marL="742950" lvl="1" indent="-285750">
              <a:buFont typeface="Wingdings" charset="2"/>
              <a:buChar char="²"/>
            </a:pPr>
            <a:r>
              <a:rPr lang="hr-HR" dirty="0"/>
              <a:t> &gt;=6 jets (2, 3, ≥ 4 tags</a:t>
            </a:r>
            <a:r>
              <a:rPr lang="hr-HR" dirty="0" smtClean="0"/>
              <a:t>)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endParaRPr lang="hr-HR" dirty="0" smtClean="0"/>
          </a:p>
        </p:txBody>
      </p:sp>
      <p:pic>
        <p:nvPicPr>
          <p:cNvPr id="20" name="Picture 19" descr="samples_legend_wid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7620" y="-1094618"/>
            <a:ext cx="1315961" cy="4876800"/>
          </a:xfrm>
          <a:prstGeom prst="rect">
            <a:avLst/>
          </a:prstGeom>
        </p:spPr>
      </p:pic>
      <p:pic>
        <p:nvPicPr>
          <p:cNvPr id="4" name="Picture 3" descr="lep_numTag_cumulative_wRatio_noLegend_log_v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1200"/>
            <a:ext cx="4572000" cy="4495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2667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5.1 fb</a:t>
            </a:r>
            <a:r>
              <a:rPr lang="en-US" sz="2400" b="1" i="1" baseline="30000" dirty="0" smtClean="0"/>
              <a:t>-1</a:t>
            </a:r>
            <a:r>
              <a:rPr lang="en-US" sz="2400" b="1" i="1" dirty="0" smtClean="0"/>
              <a:t> </a:t>
            </a:r>
            <a:endParaRPr lang="en-US" sz="24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7391400" y="26670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19.5 fb</a:t>
            </a:r>
            <a:r>
              <a:rPr lang="en-US" sz="2400" b="1" i="1" baseline="30000" dirty="0" smtClean="0"/>
              <a:t>-1</a:t>
            </a:r>
            <a:r>
              <a:rPr lang="en-US" sz="2400" b="1" i="1" dirty="0" smtClean="0"/>
              <a:t> 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09678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mits_lj_injected_ttH_mH_limit_ExpAndObs_sha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1499" y="114301"/>
            <a:ext cx="5334002" cy="64770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48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 Extraction – LJ, 8TeV 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/>
        </p:nvSpPr>
        <p:spPr>
          <a:xfrm>
            <a:off x="5791200" y="685800"/>
            <a:ext cx="3317362" cy="5586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sz="1700" dirty="0" smtClean="0"/>
              <a:t>Ideally, extract and measure Higgs signal – but no large excess in SM predictions seen</a:t>
            </a:r>
          </a:p>
          <a:p>
            <a:pPr marL="342900" indent="-342900">
              <a:buFont typeface="Wingdings" charset="2"/>
              <a:buChar char="v"/>
            </a:pPr>
            <a:endParaRPr lang="en-US" sz="1700" dirty="0" smtClean="0"/>
          </a:p>
          <a:p>
            <a:pPr marL="342900" indent="-342900">
              <a:buFont typeface="Wingdings" charset="2"/>
              <a:buChar char="v"/>
            </a:pPr>
            <a:r>
              <a:rPr lang="en-US" sz="1700" dirty="0" smtClean="0"/>
              <a:t>Proceed by setting upper limit on Higgs production</a:t>
            </a:r>
          </a:p>
          <a:p>
            <a:endParaRPr lang="en-US" sz="1700" dirty="0" smtClean="0"/>
          </a:p>
          <a:p>
            <a:pPr marL="342900" indent="-342900">
              <a:buFont typeface="Wingdings" charset="2"/>
              <a:buChar char="v"/>
            </a:pPr>
            <a:r>
              <a:rPr lang="en-US" sz="1700" dirty="0" smtClean="0"/>
              <a:t>At Higgs </a:t>
            </a:r>
            <a:r>
              <a:rPr lang="en-US" sz="1700" dirty="0"/>
              <a:t>mass 125 </a:t>
            </a:r>
            <a:r>
              <a:rPr lang="en-US" sz="1700" dirty="0" smtClean="0"/>
              <a:t>GeV</a:t>
            </a:r>
            <a:endParaRPr lang="en-US" sz="1700" b="1" i="1" dirty="0" smtClean="0"/>
          </a:p>
          <a:p>
            <a:pPr marL="800100" lvl="1" indent="-342900">
              <a:buFont typeface="Wingdings" charset="2"/>
              <a:buChar char="²"/>
            </a:pPr>
            <a:r>
              <a:rPr lang="en-US" sz="1700" b="1" i="1" dirty="0" smtClean="0"/>
              <a:t>Expected limit:  4.7xσ</a:t>
            </a:r>
            <a:r>
              <a:rPr lang="en-US" sz="1700" b="1" i="1" baseline="-25000" dirty="0" smtClean="0"/>
              <a:t>SM</a:t>
            </a:r>
            <a:r>
              <a:rPr lang="en-US" sz="1700" b="1" i="1" dirty="0" smtClean="0"/>
              <a:t> 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sz="1700" b="1" i="1" dirty="0" smtClean="0"/>
              <a:t>Observed </a:t>
            </a:r>
            <a:r>
              <a:rPr lang="en-US" sz="1700" b="1" i="1" dirty="0"/>
              <a:t>l</a:t>
            </a:r>
            <a:r>
              <a:rPr lang="en-US" sz="1700" b="1" i="1" dirty="0" smtClean="0"/>
              <a:t>imit</a:t>
            </a:r>
            <a:r>
              <a:rPr lang="en-US" sz="1700" b="1" i="1" dirty="0"/>
              <a:t>: </a:t>
            </a:r>
            <a:r>
              <a:rPr lang="en-US" sz="1700" b="1" i="1" dirty="0" smtClean="0"/>
              <a:t>4.9xσ</a:t>
            </a:r>
            <a:r>
              <a:rPr lang="en-US" sz="1700" b="1" i="1" baseline="-25000" dirty="0" smtClean="0"/>
              <a:t>SM</a:t>
            </a:r>
            <a:endParaRPr lang="en-US" sz="1700" b="1" i="1" dirty="0" smtClean="0"/>
          </a:p>
          <a:p>
            <a:pPr marL="800100" lvl="1" indent="-342900">
              <a:buFont typeface="Wingdings" charset="2"/>
              <a:buChar char="²"/>
            </a:pPr>
            <a:r>
              <a:rPr lang="en-US" sz="1700" b="1" i="1" dirty="0" smtClean="0"/>
              <a:t>ttH injected:      6.0xσ</a:t>
            </a:r>
            <a:r>
              <a:rPr lang="en-US" sz="1700" b="1" i="1" baseline="-25000" dirty="0" smtClean="0"/>
              <a:t>SM</a:t>
            </a:r>
            <a:r>
              <a:rPr lang="en-US" sz="1700" b="1" i="1" dirty="0" smtClean="0"/>
              <a:t> </a:t>
            </a:r>
          </a:p>
          <a:p>
            <a:pPr marL="800100" lvl="1" indent="-342900">
              <a:buFont typeface="Wingdings" charset="2"/>
              <a:buChar char="²"/>
            </a:pPr>
            <a:endParaRPr lang="en-US" sz="1700" b="1" i="1" dirty="0"/>
          </a:p>
          <a:p>
            <a:pPr marL="342900" indent="-342900">
              <a:buFont typeface="Wingdings" charset="2"/>
              <a:buChar char="v"/>
            </a:pPr>
            <a:r>
              <a:rPr lang="en-US" sz="1700" dirty="0" smtClean="0"/>
              <a:t>Compared to 5fb</a:t>
            </a:r>
            <a:r>
              <a:rPr lang="en-US" sz="1700" baseline="30000" dirty="0" smtClean="0"/>
              <a:t>-1</a:t>
            </a:r>
            <a:r>
              <a:rPr lang="en-US" sz="1700" dirty="0" smtClean="0"/>
              <a:t> 8 </a:t>
            </a:r>
            <a:r>
              <a:rPr lang="en-US" sz="1700" dirty="0" err="1" smtClean="0"/>
              <a:t>TeV</a:t>
            </a:r>
            <a:endParaRPr lang="en-US" sz="1700" dirty="0" smtClean="0"/>
          </a:p>
          <a:p>
            <a:pPr marL="800100" lvl="1" indent="-342900">
              <a:buFont typeface="Wingdings" charset="2"/>
              <a:buChar char="²"/>
            </a:pPr>
            <a:r>
              <a:rPr lang="en-US" sz="1700" b="1" i="1" dirty="0" smtClean="0"/>
              <a:t>Expected</a:t>
            </a:r>
            <a:r>
              <a:rPr lang="en-US" sz="1700" b="1" i="1" dirty="0"/>
              <a:t> </a:t>
            </a:r>
            <a:r>
              <a:rPr lang="en-US" sz="1700" b="1" i="1" dirty="0" smtClean="0"/>
              <a:t>limit:  5.4xσ</a:t>
            </a:r>
            <a:r>
              <a:rPr lang="en-US" sz="1700" b="1" i="1" baseline="-25000" dirty="0" smtClean="0"/>
              <a:t>SM</a:t>
            </a:r>
            <a:r>
              <a:rPr lang="en-US" sz="1700" b="1" i="1" dirty="0" smtClean="0"/>
              <a:t> </a:t>
            </a:r>
            <a:endParaRPr lang="en-US" sz="1700" b="1" i="1" dirty="0"/>
          </a:p>
          <a:p>
            <a:pPr marL="800100" lvl="1" indent="-342900">
              <a:buFont typeface="Wingdings" charset="2"/>
              <a:buChar char="²"/>
            </a:pPr>
            <a:r>
              <a:rPr lang="en-US" sz="1700" b="1" i="1" dirty="0" smtClean="0"/>
              <a:t>Observed limit: 8.8σ</a:t>
            </a:r>
            <a:r>
              <a:rPr lang="en-US" sz="1700" b="1" i="1" baseline="-25000" dirty="0" smtClean="0"/>
              <a:t>SM</a:t>
            </a:r>
            <a:r>
              <a:rPr lang="en-US" sz="1700" b="1" i="1" dirty="0" smtClean="0"/>
              <a:t> </a:t>
            </a:r>
            <a:endParaRPr lang="en-US" sz="1700" b="1" i="1" dirty="0"/>
          </a:p>
          <a:p>
            <a:pPr marL="800100" lvl="1" indent="-342900">
              <a:buFont typeface="Wingdings" charset="2"/>
              <a:buChar char="²"/>
            </a:pPr>
            <a:endParaRPr lang="en-US" sz="1700" b="1" i="1" dirty="0" smtClean="0"/>
          </a:p>
          <a:p>
            <a:pPr marL="342900" indent="-342900">
              <a:buFont typeface="Wingdings" charset="2"/>
              <a:buChar char="v"/>
            </a:pPr>
            <a:r>
              <a:rPr lang="en-US" sz="1700" dirty="0" smtClean="0"/>
              <a:t>Improvement less than expected from increasing </a:t>
            </a:r>
            <a:r>
              <a:rPr lang="en-US" sz="1700" dirty="0" err="1" smtClean="0"/>
              <a:t>lumi</a:t>
            </a:r>
            <a:r>
              <a:rPr lang="en-US" sz="1700" dirty="0" smtClean="0"/>
              <a:t> alone due to a different and more conservative estimate of systematic uncertainties</a:t>
            </a:r>
          </a:p>
        </p:txBody>
      </p:sp>
    </p:spTree>
    <p:extLst>
      <p:ext uri="{BB962C8B-B14F-4D97-AF65-F5344CB8AC3E}">
        <p14:creationId xmlns:p14="http://schemas.microsoft.com/office/powerpoint/2010/main" val="51066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imit_cmp_all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6012" y="140189"/>
            <a:ext cx="5035347" cy="5821772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49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Initial 7+8TeV Results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0" y="753070"/>
            <a:ext cx="3733800" cy="5786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Several Analysis Groups contribute to ttH searches at CMS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Can access all decay modes with one production mechanism!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²"/>
            </a:pPr>
            <a:r>
              <a:rPr lang="en-US" dirty="0" smtClean="0"/>
              <a:t>ttH, H-&gt;bb, L+J 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/>
              <a:t>ttH, H-&gt;bb, diLepton</a:t>
            </a:r>
          </a:p>
          <a:p>
            <a:pPr marL="285750" lvl="2" indent="-285750">
              <a:buFont typeface="Wingdings" charset="2"/>
              <a:buChar char="²"/>
            </a:pPr>
            <a:r>
              <a:rPr lang="en-US" dirty="0" smtClean="0"/>
              <a:t>ttH, H</a:t>
            </a:r>
            <a:r>
              <a:rPr lang="en-US" dirty="0"/>
              <a:t>-&gt;ττ</a:t>
            </a:r>
          </a:p>
          <a:p>
            <a:pPr marL="285750" lvl="2" indent="-285750">
              <a:buFont typeface="Wingdings" charset="2"/>
              <a:buChar char="²"/>
            </a:pPr>
            <a:r>
              <a:rPr lang="en-US" dirty="0" smtClean="0"/>
              <a:t>ttH, H</a:t>
            </a:r>
            <a:r>
              <a:rPr lang="en-US" dirty="0"/>
              <a:t>-&gt;</a:t>
            </a:r>
            <a:r>
              <a:rPr lang="en-US" dirty="0" err="1"/>
              <a:t>γγ</a:t>
            </a:r>
            <a:endParaRPr lang="en-US" dirty="0"/>
          </a:p>
          <a:p>
            <a:pPr marL="285750" indent="-285750">
              <a:buFont typeface="Wingdings" charset="2"/>
              <a:buChar char="²"/>
            </a:pPr>
            <a:r>
              <a:rPr lang="en-US" dirty="0" smtClean="0"/>
              <a:t>ttH, </a:t>
            </a:r>
            <a:r>
              <a:rPr lang="en-US" dirty="0"/>
              <a:t>H-&gt;WW,ZZ, </a:t>
            </a:r>
            <a:r>
              <a:rPr lang="en-US" dirty="0" err="1"/>
              <a:t>τ’s</a:t>
            </a:r>
            <a:r>
              <a:rPr lang="en-US" dirty="0"/>
              <a:t>-</a:t>
            </a:r>
            <a:r>
              <a:rPr lang="en-US" dirty="0" smtClean="0"/>
              <a:t>&gt; 4 Leptons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/>
              <a:t>ttH, H-&gt;WW,ZZ, </a:t>
            </a:r>
            <a:r>
              <a:rPr lang="en-US" dirty="0" err="1"/>
              <a:t>τ’s</a:t>
            </a:r>
            <a:r>
              <a:rPr lang="en-US" dirty="0"/>
              <a:t>-</a:t>
            </a:r>
            <a:r>
              <a:rPr lang="en-US" dirty="0" smtClean="0"/>
              <a:t>&gt; 3 Leptons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/>
              <a:t>ttH</a:t>
            </a:r>
            <a:r>
              <a:rPr lang="en-US" dirty="0"/>
              <a:t>, H-&gt;</a:t>
            </a:r>
            <a:r>
              <a:rPr lang="en-US" dirty="0" smtClean="0"/>
              <a:t>ZZ -&gt; Same-Sign dilepton</a:t>
            </a:r>
          </a:p>
          <a:p>
            <a:pPr marL="285750" indent="-285750">
              <a:buFont typeface="Wingdings" charset="2"/>
              <a:buChar char="²"/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Wingdings" charset="2"/>
              <a:buChar char="v"/>
            </a:pPr>
            <a:r>
              <a:rPr lang="en-US" sz="2000" b="1" i="1" dirty="0" smtClean="0">
                <a:solidFill>
                  <a:srgbClr val="000000"/>
                </a:solidFill>
              </a:rPr>
              <a:t>At M125.7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b="1" i="1" dirty="0" smtClean="0">
                <a:solidFill>
                  <a:srgbClr val="000000"/>
                </a:solidFill>
              </a:rPr>
              <a:t>Expected:           1.8</a:t>
            </a:r>
            <a:r>
              <a:rPr lang="en-US" sz="2000" b="1" i="1" dirty="0" smtClean="0"/>
              <a:t>x </a:t>
            </a:r>
            <a:r>
              <a:rPr lang="en-US" sz="2000" b="1" i="1" dirty="0"/>
              <a:t>σ</a:t>
            </a:r>
            <a:r>
              <a:rPr lang="en-US" sz="2000" b="1" i="1" baseline="-25000" dirty="0"/>
              <a:t>SM</a:t>
            </a:r>
            <a:r>
              <a:rPr lang="en-US" sz="2000" b="1" i="1" dirty="0"/>
              <a:t> </a:t>
            </a:r>
            <a:endParaRPr lang="en-US" sz="2000" b="1" i="1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b="1" i="1" dirty="0" smtClean="0">
                <a:solidFill>
                  <a:srgbClr val="000000"/>
                </a:solidFill>
              </a:rPr>
              <a:t>Observed:          4.3</a:t>
            </a:r>
            <a:r>
              <a:rPr lang="en-US" sz="2000" b="1" i="1" dirty="0" smtClean="0"/>
              <a:t>x </a:t>
            </a:r>
            <a:r>
              <a:rPr lang="en-US" sz="2000" b="1" i="1" dirty="0"/>
              <a:t>σ</a:t>
            </a:r>
            <a:r>
              <a:rPr lang="en-US" sz="2000" b="1" i="1" baseline="-25000" dirty="0"/>
              <a:t>SM</a:t>
            </a:r>
            <a:r>
              <a:rPr lang="en-US" sz="2000" b="1" i="1" dirty="0"/>
              <a:t> </a:t>
            </a:r>
            <a:endParaRPr lang="en-US" sz="2000" b="1" i="1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b="1" i="1" dirty="0" smtClean="0">
                <a:solidFill>
                  <a:srgbClr val="000000"/>
                </a:solidFill>
              </a:rPr>
              <a:t>Signal Injected: 2.9</a:t>
            </a:r>
            <a:r>
              <a:rPr lang="en-US" sz="2000" b="1" i="1" dirty="0"/>
              <a:t>x σ</a:t>
            </a:r>
            <a:r>
              <a:rPr lang="en-US" sz="2000" b="1" i="1" baseline="-25000" dirty="0"/>
              <a:t>SM</a:t>
            </a:r>
            <a:r>
              <a:rPr lang="en-US" sz="2000" b="1" i="1" dirty="0"/>
              <a:t> </a:t>
            </a:r>
            <a:endParaRPr lang="en-US" sz="2000" b="1" i="1" dirty="0" smtClean="0">
              <a:solidFill>
                <a:srgbClr val="000000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979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5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Top-Higgs Interplay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/>
        </p:nvSpPr>
        <p:spPr>
          <a:xfrm>
            <a:off x="3491" y="685800"/>
            <a:ext cx="494950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b="1" dirty="0" smtClean="0"/>
              <a:t>Top </a:t>
            </a:r>
            <a:r>
              <a:rPr lang="en-US" sz="2000" b="1" dirty="0"/>
              <a:t>quark is essential for characterizing the new, recently observed boson</a:t>
            </a:r>
          </a:p>
          <a:p>
            <a:pPr marL="742950" lvl="1" indent="-285750">
              <a:buFont typeface="Wingdings" charset="2"/>
              <a:buChar char="²"/>
            </a:pPr>
            <a:endParaRPr lang="en-US" sz="2000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sz="2000" dirty="0" smtClean="0"/>
              <a:t>If </a:t>
            </a:r>
            <a:r>
              <a:rPr lang="en-US" sz="2000" dirty="0"/>
              <a:t>it is the SM Higgs: need to see </a:t>
            </a:r>
            <a:r>
              <a:rPr lang="en-US" sz="2000" dirty="0" smtClean="0"/>
              <a:t>coupling to all fermions</a:t>
            </a:r>
          </a:p>
          <a:p>
            <a:pPr marL="742950" lvl="1" indent="-285750">
              <a:buFont typeface="Wingdings" charset="2"/>
              <a:buChar char="²"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742950" lvl="1" indent="-285750">
              <a:buFont typeface="Wingdings" charset="2"/>
              <a:buChar char="²"/>
            </a:pPr>
            <a:r>
              <a:rPr lang="en-US" sz="2000" dirty="0" smtClean="0">
                <a:solidFill>
                  <a:srgbClr val="000000"/>
                </a:solidFill>
              </a:rPr>
              <a:t>Large top-quark </a:t>
            </a:r>
            <a:r>
              <a:rPr lang="en-US" sz="2000" dirty="0">
                <a:solidFill>
                  <a:srgbClr val="000000"/>
                </a:solidFill>
              </a:rPr>
              <a:t>mass means large coupling to SM </a:t>
            </a:r>
            <a:r>
              <a:rPr lang="en-US" sz="2000" dirty="0" smtClean="0">
                <a:solidFill>
                  <a:srgbClr val="000000"/>
                </a:solidFill>
              </a:rPr>
              <a:t>Higgs</a:t>
            </a:r>
            <a:endParaRPr lang="en-US" sz="2000" dirty="0"/>
          </a:p>
          <a:p>
            <a:pPr marL="742950" lvl="1" indent="-285750">
              <a:buFont typeface="Wingdings" charset="2"/>
              <a:buChar char="²"/>
            </a:pPr>
            <a:endParaRPr lang="en-US" sz="2000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sz="2000" dirty="0" err="1" smtClean="0"/>
              <a:t>ttH</a:t>
            </a:r>
            <a:r>
              <a:rPr lang="en-US" sz="2000" dirty="0"/>
              <a:t>: </a:t>
            </a:r>
            <a:r>
              <a:rPr lang="en-US" sz="2000" dirty="0" smtClean="0"/>
              <a:t>best </a:t>
            </a:r>
            <a:r>
              <a:rPr lang="en-US" sz="2000" dirty="0"/>
              <a:t>production mode </a:t>
            </a:r>
            <a:r>
              <a:rPr lang="en-US" sz="2000" b="1" dirty="0"/>
              <a:t>directly</a:t>
            </a:r>
            <a:r>
              <a:rPr lang="en-US" sz="2000" dirty="0"/>
              <a:t> sensitive to top-Higgs Yukawa </a:t>
            </a:r>
            <a:r>
              <a:rPr lang="en-US" sz="2000" dirty="0" smtClean="0"/>
              <a:t>coupling</a:t>
            </a:r>
          </a:p>
          <a:p>
            <a:pPr marL="742950" lvl="1" indent="-285750">
              <a:buFont typeface="Wingdings" charset="2"/>
              <a:buChar char="²"/>
            </a:pPr>
            <a:endParaRPr lang="en-US" sz="2000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sz="2000" dirty="0" smtClean="0"/>
              <a:t>Gluon-Gluon fusion: triangle loop to produce Higgs has contributions for other SM and potentially BSM particles</a:t>
            </a:r>
          </a:p>
        </p:txBody>
      </p:sp>
      <p:pic>
        <p:nvPicPr>
          <p:cNvPr id="9" name="Picture 8" descr="higgs_production__ggf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751114"/>
            <a:ext cx="3219450" cy="1839686"/>
          </a:xfrm>
          <a:prstGeom prst="rect">
            <a:avLst/>
          </a:prstGeom>
        </p:spPr>
      </p:pic>
      <p:pic>
        <p:nvPicPr>
          <p:cNvPr id="2" name="Picture 1" descr="higgs_production__tt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00400"/>
            <a:ext cx="359604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50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Initial 7+8TeV Results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0" y="753070"/>
            <a:ext cx="23622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Measurement of coupling constant to fermions (k</a:t>
            </a:r>
            <a:r>
              <a:rPr lang="en-US" baseline="-25000" dirty="0" smtClean="0"/>
              <a:t>f</a:t>
            </a:r>
            <a:r>
              <a:rPr lang="en-US" dirty="0" smtClean="0"/>
              <a:t>), and bosons (k</a:t>
            </a:r>
            <a:r>
              <a:rPr lang="en-US" baseline="-25000" dirty="0" smtClean="0"/>
              <a:t>V</a:t>
            </a:r>
            <a:r>
              <a:rPr lang="en-US" dirty="0" smtClean="0"/>
              <a:t>) 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SM is red/yellow diamond at (1,1)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Solid line is 68% CL, Dashed Line is 95% </a:t>
            </a:r>
          </a:p>
        </p:txBody>
      </p:sp>
      <p:pic>
        <p:nvPicPr>
          <p:cNvPr id="10" name="Picture 9" descr="ttH_cVcF_coupling_contour_bb_tt_gg_lep_8TeV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88790" y="11430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51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Looking towards Run 2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0" y="753070"/>
            <a:ext cx="8839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dirty="0" smtClean="0"/>
              <a:t>This analysis will continue towards its goal of observing the Higgs produced in association with top-quark pairs during the next run of data collection at the LHC</a:t>
            </a:r>
          </a:p>
          <a:p>
            <a:pPr marL="285750" indent="-285750">
              <a:buFont typeface="Wingdings" charset="2"/>
              <a:buChar char="v"/>
            </a:pPr>
            <a:endParaRPr lang="en-US" sz="2000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dirty="0" smtClean="0"/>
              <a:t>Additional improvements to the analysis are also underway</a:t>
            </a:r>
            <a:endParaRPr lang="en-US" sz="2000" dirty="0"/>
          </a:p>
          <a:p>
            <a:pPr marL="742950" lvl="1" indent="-285750">
              <a:buFont typeface="Wingdings" charset="2"/>
              <a:buChar char="²"/>
            </a:pPr>
            <a:r>
              <a:rPr lang="en-US" sz="2000" dirty="0" smtClean="0"/>
              <a:t>Investigations into NLO Monte Carlo</a:t>
            </a:r>
          </a:p>
          <a:p>
            <a:pPr marL="1257300" lvl="2" indent="-342900">
              <a:buFont typeface="Courier New"/>
              <a:buChar char="o"/>
            </a:pPr>
            <a:r>
              <a:rPr lang="en-US" sz="2000" dirty="0" smtClean="0"/>
              <a:t>NLO tt+0/1/2 jets </a:t>
            </a:r>
            <a:r>
              <a:rPr lang="en-US" sz="2000" dirty="0" err="1" smtClean="0"/>
              <a:t>aMC@NLO</a:t>
            </a:r>
            <a:r>
              <a:rPr lang="en-US" sz="2000" dirty="0" smtClean="0"/>
              <a:t> + Pythia8, </a:t>
            </a:r>
            <a:r>
              <a:rPr lang="en-US" sz="2000" dirty="0" err="1" smtClean="0"/>
              <a:t>Powheg</a:t>
            </a:r>
            <a:endParaRPr lang="en-US" sz="2000" dirty="0" smtClean="0"/>
          </a:p>
          <a:p>
            <a:pPr marL="1257300" lvl="2" indent="-342900">
              <a:buFont typeface="Courier New"/>
              <a:buChar char="o"/>
            </a:pPr>
            <a:r>
              <a:rPr lang="en-US" sz="2000" dirty="0" smtClean="0"/>
              <a:t>NLO </a:t>
            </a:r>
            <a:r>
              <a:rPr lang="en-US" sz="2000" dirty="0" err="1" smtClean="0"/>
              <a:t>tt+bb</a:t>
            </a:r>
            <a:r>
              <a:rPr lang="en-US" sz="2000" dirty="0" smtClean="0"/>
              <a:t> </a:t>
            </a:r>
            <a:r>
              <a:rPr lang="en-US" sz="2000" dirty="0" err="1" smtClean="0"/>
              <a:t>aMC@NLO</a:t>
            </a:r>
            <a:r>
              <a:rPr lang="en-US" sz="2000" dirty="0" smtClean="0"/>
              <a:t> + </a:t>
            </a:r>
            <a:r>
              <a:rPr lang="en-US" sz="2000" dirty="0" err="1" smtClean="0"/>
              <a:t>Pythia</a:t>
            </a:r>
            <a:r>
              <a:rPr lang="en-US" sz="2000" dirty="0" smtClean="0"/>
              <a:t>, </a:t>
            </a:r>
            <a:r>
              <a:rPr lang="en-US" sz="2000" dirty="0" err="1" smtClean="0"/>
              <a:t>Powheg</a:t>
            </a:r>
            <a:r>
              <a:rPr lang="en-US" sz="2000" dirty="0" smtClean="0"/>
              <a:t>, Sherpa</a:t>
            </a:r>
          </a:p>
          <a:p>
            <a:pPr marL="1257300" lvl="2" indent="-342900">
              <a:buFont typeface="Courier New"/>
              <a:buChar char="o"/>
            </a:pPr>
            <a:r>
              <a:rPr lang="en-US" sz="2000" dirty="0" smtClean="0"/>
              <a:t>NLO ttH+0/1 jets </a:t>
            </a:r>
            <a:r>
              <a:rPr lang="en-US" sz="2000" dirty="0" err="1" smtClean="0"/>
              <a:t>aMC@NLO</a:t>
            </a:r>
            <a:r>
              <a:rPr lang="en-US" sz="2000" dirty="0" smtClean="0"/>
              <a:t> + Pythia8, </a:t>
            </a:r>
            <a:r>
              <a:rPr lang="en-US" sz="2000" dirty="0" err="1" smtClean="0"/>
              <a:t>Powheg</a:t>
            </a:r>
            <a:endParaRPr lang="en-US" sz="2000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sz="2000" dirty="0" smtClean="0"/>
              <a:t>Improved theoretical cross section measurements</a:t>
            </a:r>
          </a:p>
          <a:p>
            <a:pPr marL="1257300" lvl="2" indent="-342900">
              <a:buFont typeface="Courier New"/>
              <a:buChar char="o"/>
            </a:pPr>
            <a:r>
              <a:rPr lang="en-US" sz="2000" dirty="0" smtClean="0"/>
              <a:t>Theoretical uncertainty on </a:t>
            </a:r>
            <a:r>
              <a:rPr lang="en-US" sz="2000" dirty="0" err="1" smtClean="0"/>
              <a:t>tt+jets</a:t>
            </a:r>
            <a:r>
              <a:rPr lang="en-US" sz="2000" dirty="0" smtClean="0"/>
              <a:t> cross section is one of the largest uncertainties for background normalization in &gt;=6Jets &gt;=4tags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sz="2000" dirty="0" smtClean="0"/>
              <a:t>Improved jet association algorithms</a:t>
            </a:r>
          </a:p>
          <a:p>
            <a:pPr marL="1257300" lvl="2" indent="-342900">
              <a:buFont typeface="Courier New"/>
              <a:buChar char="o"/>
            </a:pPr>
            <a:r>
              <a:rPr lang="en-US" sz="2000" dirty="0" smtClean="0"/>
              <a:t>Correctly identifying which jets came from </a:t>
            </a:r>
            <a:r>
              <a:rPr lang="en-US" sz="2000" dirty="0" err="1" smtClean="0"/>
              <a:t>ttbar</a:t>
            </a:r>
            <a:r>
              <a:rPr lang="en-US" sz="2000" dirty="0" smtClean="0"/>
              <a:t> versus Higgs system will improve kinematic handle on </a:t>
            </a:r>
            <a:r>
              <a:rPr lang="en-US" sz="2000" dirty="0" err="1" smtClean="0"/>
              <a:t>ttH</a:t>
            </a:r>
            <a:r>
              <a:rPr lang="en-US" sz="2000" dirty="0" smtClean="0"/>
              <a:t> events </a:t>
            </a:r>
          </a:p>
          <a:p>
            <a:pPr marL="1257300" lvl="2" indent="-342900">
              <a:buFont typeface="Courier New"/>
              <a:buChar char="o"/>
            </a:pPr>
            <a:r>
              <a:rPr lang="en-US" sz="2000" dirty="0" smtClean="0"/>
              <a:t>Exploitation of spin correlated variables of decay products</a:t>
            </a:r>
          </a:p>
          <a:p>
            <a:pPr marL="1257300" lvl="2" indent="-342900">
              <a:buFont typeface="Courier New"/>
              <a:buChar char="o"/>
            </a:pPr>
            <a:r>
              <a:rPr lang="en-US" sz="2000" dirty="0" smtClean="0"/>
              <a:t>Improved X</a:t>
            </a:r>
            <a:r>
              <a:rPr lang="en-US" sz="2000" baseline="30000" dirty="0" smtClean="0"/>
              <a:t>2</a:t>
            </a:r>
            <a:r>
              <a:rPr lang="en-US" sz="2000" dirty="0"/>
              <a:t> minimization, BDT driven algorithm </a:t>
            </a:r>
            <a:endParaRPr lang="en-US" sz="2000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sz="2000" dirty="0" smtClean="0"/>
              <a:t>Optimized BDT techniques</a:t>
            </a:r>
          </a:p>
          <a:p>
            <a:pPr marL="1257300" lvl="2" indent="-342900">
              <a:buFont typeface="Courier New"/>
              <a:buChar char="o"/>
            </a:pPr>
            <a:r>
              <a:rPr lang="en-US" sz="2000" dirty="0" smtClean="0"/>
              <a:t>Tiered BDT </a:t>
            </a:r>
            <a:r>
              <a:rPr lang="en-US" sz="2000" dirty="0" err="1" smtClean="0"/>
              <a:t>ie</a:t>
            </a:r>
            <a:r>
              <a:rPr lang="en-US" sz="2000" dirty="0" smtClean="0"/>
              <a:t> MVA discriminant for each major </a:t>
            </a:r>
            <a:r>
              <a:rPr lang="en-US" sz="2000" dirty="0" err="1" smtClean="0"/>
              <a:t>tt+X</a:t>
            </a:r>
            <a:r>
              <a:rPr lang="en-US" sz="2000" dirty="0" smtClean="0"/>
              <a:t> background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503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52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0" y="753070"/>
            <a:ext cx="6781800" cy="5570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400" dirty="0" smtClean="0"/>
              <a:t>This analysis is closing in on SM Higgs sensitivity!  </a:t>
            </a:r>
          </a:p>
          <a:p>
            <a:pPr marL="285750" indent="-285750">
              <a:buFont typeface="Wingdings" charset="2"/>
              <a:buChar char="²"/>
            </a:pPr>
            <a:endParaRPr lang="en-US" sz="2400" dirty="0"/>
          </a:p>
          <a:p>
            <a:pPr marL="285750" indent="-285750">
              <a:buFont typeface="Wingdings" charset="2"/>
              <a:buChar char="v"/>
            </a:pPr>
            <a:r>
              <a:rPr lang="en-US" sz="2400" dirty="0" smtClean="0"/>
              <a:t>Adding in full 8TeV data, 20 fb</a:t>
            </a:r>
            <a:r>
              <a:rPr lang="en-US" sz="2400" baseline="30000" dirty="0" smtClean="0"/>
              <a:t>-1</a:t>
            </a:r>
            <a:r>
              <a:rPr lang="en-US" sz="2400" dirty="0"/>
              <a:t> </a:t>
            </a:r>
            <a:r>
              <a:rPr lang="en-US" sz="2400" dirty="0" smtClean="0"/>
              <a:t>(x4 more data), plus different set of decay modes has given greater sensitivity to ttH production</a:t>
            </a:r>
          </a:p>
          <a:p>
            <a:pPr marL="742950" lvl="1" indent="-285750">
              <a:buFont typeface="Wingdings" charset="2"/>
              <a:buChar char="²"/>
            </a:pPr>
            <a:endParaRPr lang="en-US" sz="2400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sz="2400" dirty="0" smtClean="0"/>
              <a:t>Expected limit of the combination at ~1.8 * SM production sensitivity </a:t>
            </a:r>
          </a:p>
          <a:p>
            <a:pPr marL="285750" indent="-285750">
              <a:buFont typeface="Wingdings" charset="2"/>
              <a:buChar char="²"/>
            </a:pPr>
            <a:endParaRPr lang="en-US" sz="2400" dirty="0"/>
          </a:p>
          <a:p>
            <a:pPr marL="285750" indent="-285750">
              <a:buFont typeface="Wingdings" charset="2"/>
              <a:buChar char="v"/>
            </a:pPr>
            <a:r>
              <a:rPr lang="en-US" sz="2400" dirty="0" smtClean="0"/>
              <a:t>A measurement of the top-</a:t>
            </a:r>
            <a:r>
              <a:rPr lang="en-US" sz="2400" dirty="0"/>
              <a:t>H</a:t>
            </a:r>
            <a:r>
              <a:rPr lang="en-US" sz="2400" dirty="0" smtClean="0"/>
              <a:t>iggs coupling is essential for the Run2 program at the LHC</a:t>
            </a:r>
          </a:p>
          <a:p>
            <a:pPr marL="285750" indent="-285750">
              <a:buFont typeface="Wingdings" charset="2"/>
              <a:buChar char="v"/>
            </a:pPr>
            <a:endParaRPr lang="en-US" sz="2400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400" dirty="0" smtClean="0"/>
              <a:t>Exciting results are coming!!!</a:t>
            </a:r>
            <a:endParaRPr lang="en-US" sz="2400" dirty="0"/>
          </a:p>
          <a:p>
            <a:pPr marL="285750" indent="-285750">
              <a:buFont typeface="Wingdings" charset="2"/>
              <a:buChar char="v"/>
            </a:pPr>
            <a:endParaRPr lang="en-US" sz="2400" dirty="0" smtClean="0"/>
          </a:p>
          <a:p>
            <a:pPr marL="285750" indent="-285750">
              <a:buFont typeface="Wingdings" charset="2"/>
              <a:buChar char="²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9481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53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0" y="1600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55974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54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Detector Overview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-8507" y="643889"/>
            <a:ext cx="4199507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CMS detector sub-systems</a:t>
            </a:r>
          </a:p>
          <a:p>
            <a:pPr marL="285750" indent="-285750">
              <a:buFont typeface="Wingdings" charset="2"/>
              <a:buChar char="²"/>
            </a:pPr>
            <a:r>
              <a:rPr lang="en-US" i="1" dirty="0" smtClean="0"/>
              <a:t>Tracker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66 (9.3) million channels in silicon pixels (strips) – high precision detection of ionizing radiation from charged particles</a:t>
            </a:r>
          </a:p>
          <a:p>
            <a:pPr marL="285750" indent="-285750">
              <a:buFont typeface="Wingdings" charset="2"/>
              <a:buChar char="²"/>
            </a:pPr>
            <a:r>
              <a:rPr lang="en-US" i="1" dirty="0" smtClean="0"/>
              <a:t>ECAL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60k(14k) PbWO</a:t>
            </a:r>
            <a:r>
              <a:rPr lang="en-US" baseline="-25000" dirty="0" smtClean="0"/>
              <a:t>4</a:t>
            </a:r>
            <a:r>
              <a:rPr lang="en-US" dirty="0" smtClean="0"/>
              <a:t> crystals -Absorbing/Scintillating  medium from electromagnetic particles – e</a:t>
            </a:r>
            <a:r>
              <a:rPr lang="en-US" baseline="30000" dirty="0" smtClean="0"/>
              <a:t>- </a:t>
            </a:r>
            <a:r>
              <a:rPr lang="en-US" dirty="0" smtClean="0"/>
              <a:t>and </a:t>
            </a:r>
            <a:r>
              <a:rPr lang="en-US" dirty="0" err="1" smtClean="0"/>
              <a:t>γ</a:t>
            </a:r>
            <a:r>
              <a:rPr lang="en-US" dirty="0" smtClean="0"/>
              <a:t> deposit the most</a:t>
            </a:r>
          </a:p>
          <a:p>
            <a:pPr marL="285750" indent="-285750">
              <a:buFont typeface="Wingdings" charset="2"/>
              <a:buChar char="²"/>
            </a:pPr>
            <a:r>
              <a:rPr lang="en-US" i="1" dirty="0" smtClean="0"/>
              <a:t>HCAL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17 layers of plastic scintillator interspaced in brass (steel for outer/innermost layers) absorbers-initiates cascade &amp; samples energy</a:t>
            </a:r>
          </a:p>
          <a:p>
            <a:pPr marL="285750" indent="-285750">
              <a:buFont typeface="Wingdings" charset="2"/>
              <a:buChar char="²"/>
            </a:pPr>
            <a:r>
              <a:rPr lang="en-US" i="1" dirty="0" smtClean="0"/>
              <a:t>Muon System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3 types of detectors- DTs, CSCs, RPCs, each specializing for use in tracking, spatial, and timing resolution</a:t>
            </a:r>
          </a:p>
        </p:txBody>
      </p:sp>
      <p:pic>
        <p:nvPicPr>
          <p:cNvPr id="11" name="Picture 10" descr="CMS3d_black_detector_colouredlabels_nokey_jul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85643"/>
            <a:ext cx="4953000" cy="3184581"/>
          </a:xfrm>
          <a:prstGeom prst="rect">
            <a:avLst/>
          </a:prstGeom>
        </p:spPr>
      </p:pic>
      <p:pic>
        <p:nvPicPr>
          <p:cNvPr id="2" name="Picture 1" descr="85031262567704519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833967"/>
            <a:ext cx="4953000" cy="264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55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VPT Rig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477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Wood, University of Virginia    jgw2kb@virginia.edu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09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2400" dirty="0" smtClean="0"/>
              <a:t>Connection Scheme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1143000"/>
            <a:ext cx="166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VPT &amp; Housing</a:t>
            </a:r>
            <a:endParaRPr lang="en-US" b="1" i="1" dirty="0"/>
          </a:p>
        </p:txBody>
      </p:sp>
      <p:pic>
        <p:nvPicPr>
          <p:cNvPr id="5" name="Picture 4" descr="P100072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2743200" cy="2057400"/>
          </a:xfrm>
          <a:prstGeom prst="rect">
            <a:avLst/>
          </a:prstGeom>
        </p:spPr>
      </p:pic>
      <p:pic>
        <p:nvPicPr>
          <p:cNvPr id="12" name="Picture 11" descr="P100073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47800"/>
            <a:ext cx="2743200" cy="2057400"/>
          </a:xfrm>
          <a:prstGeom prst="rect">
            <a:avLst/>
          </a:prstGeom>
        </p:spPr>
      </p:pic>
      <p:pic>
        <p:nvPicPr>
          <p:cNvPr id="15" name="Picture 14" descr="P100074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447800"/>
            <a:ext cx="2743200" cy="2057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05200" y="1143000"/>
            <a:ext cx="202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Simple HV filtering</a:t>
            </a:r>
            <a:endParaRPr 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6019800" y="1143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Array of </a:t>
            </a:r>
            <a:r>
              <a:rPr lang="en-US" b="1" i="1" dirty="0" err="1" smtClean="0"/>
              <a:t>vpt</a:t>
            </a:r>
            <a:r>
              <a:rPr lang="en-US" b="1" i="1" dirty="0" smtClean="0"/>
              <a:t> &amp; PIN chambers</a:t>
            </a:r>
            <a:endParaRPr lang="en-US" b="1" i="1" dirty="0"/>
          </a:p>
        </p:txBody>
      </p:sp>
      <p:pic>
        <p:nvPicPr>
          <p:cNvPr id="16" name="Picture 15" descr="P100075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733800"/>
            <a:ext cx="2743200" cy="2057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76200" y="57912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Connection of chambers to amplifier</a:t>
            </a:r>
            <a:endParaRPr lang="en-US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3124200" y="5791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Amplifier Housing</a:t>
            </a:r>
            <a:endParaRPr lang="en-US" b="1" i="1" dirty="0"/>
          </a:p>
        </p:txBody>
      </p:sp>
      <p:pic>
        <p:nvPicPr>
          <p:cNvPr id="25" name="Picture 24" descr="DSCF100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733800"/>
            <a:ext cx="2819400" cy="2133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096000" y="57150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NI PXI crate, DAQ</a:t>
            </a:r>
            <a:r>
              <a:rPr lang="en-US" b="1" i="1" dirty="0"/>
              <a:t> </a:t>
            </a:r>
            <a:r>
              <a:rPr lang="en-US" b="1" i="1" dirty="0" smtClean="0"/>
              <a:t>for automated measurements</a:t>
            </a:r>
            <a:endParaRPr lang="en-US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733800"/>
            <a:ext cx="2743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_tagging_graph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706694"/>
            <a:ext cx="2209800" cy="2708089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56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b-Tagging 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-8507" y="609600"/>
            <a:ext cx="3437507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CKM matrix has top-&gt;bottom quark at 99.9%</a:t>
            </a:r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b-quarks have low probability of decaying to other quarks, on average, longer decays </a:t>
            </a:r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Macroscopically observable time of flight - observe a displaced secondary vertex</a:t>
            </a:r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Several algorithms available to attempt to “tag”, a jet as being from a b-quark</a:t>
            </a:r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Very important for ID of top-quarks, due to high CKM mixing probability</a:t>
            </a:r>
          </a:p>
          <a:p>
            <a:pPr marL="285750" indent="-285750">
              <a:buFont typeface="Wingdings" charset="2"/>
              <a:buChar char="v"/>
            </a:pPr>
            <a:endParaRPr lang="en-US" b="1" dirty="0"/>
          </a:p>
        </p:txBody>
      </p:sp>
      <p:pic>
        <p:nvPicPr>
          <p:cNvPr id="2" name="Picture 1" descr="bhadr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685800"/>
            <a:ext cx="5029200" cy="2993993"/>
          </a:xfrm>
          <a:prstGeom prst="rect">
            <a:avLst/>
          </a:prstGeom>
        </p:spPr>
      </p:pic>
      <p:pic>
        <p:nvPicPr>
          <p:cNvPr id="5" name="Picture 4" descr="bjet_vs_uj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71330"/>
            <a:ext cx="2819400" cy="28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0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57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b-Tagging 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-8507" y="609600"/>
            <a:ext cx="381850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Combined Secondary Vertex (CSV) </a:t>
            </a:r>
            <a:r>
              <a:rPr lang="en-US" dirty="0" smtClean="0"/>
              <a:t>is our chosen algorithm.  MVA with input variables: </a:t>
            </a:r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invariant mass of 2</a:t>
            </a:r>
            <a:r>
              <a:rPr lang="en-US" baseline="30000" dirty="0" smtClean="0"/>
              <a:t>nd</a:t>
            </a:r>
            <a:r>
              <a:rPr lang="en-US" dirty="0" smtClean="0"/>
              <a:t> vertex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jet multiplicity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significance of 2</a:t>
            </a:r>
            <a:r>
              <a:rPr lang="en-US" baseline="30000" dirty="0" smtClean="0"/>
              <a:t>nd</a:t>
            </a:r>
            <a:r>
              <a:rPr lang="en-US" dirty="0" smtClean="0"/>
              <a:t> vertex distance to primary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ratio of energies of 1</a:t>
            </a:r>
            <a:r>
              <a:rPr lang="en-US" baseline="30000" dirty="0" smtClean="0"/>
              <a:t>st</a:t>
            </a:r>
            <a:r>
              <a:rPr lang="en-US" dirty="0" smtClean="0"/>
              <a:t>/2</a:t>
            </a:r>
            <a:r>
              <a:rPr lang="en-US" baseline="30000" dirty="0" smtClean="0"/>
              <a:t>nd</a:t>
            </a:r>
            <a:r>
              <a:rPr lang="en-US" dirty="0" smtClean="0"/>
              <a:t> vertex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err="1" smtClean="0"/>
              <a:t>rapidities</a:t>
            </a:r>
            <a:r>
              <a:rPr lang="en-US" dirty="0" smtClean="0"/>
              <a:t> of particles associated with 2</a:t>
            </a:r>
            <a:r>
              <a:rPr lang="en-US" baseline="30000" dirty="0" smtClean="0"/>
              <a:t>nd</a:t>
            </a:r>
            <a:r>
              <a:rPr lang="en-US" dirty="0" smtClean="0"/>
              <a:t> vertex 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track impact significance of first track exceeding charm threshold (1.5GeV)</a:t>
            </a:r>
          </a:p>
        </p:txBody>
      </p:sp>
      <p:pic>
        <p:nvPicPr>
          <p:cNvPr id="11" name="Picture 10" descr="b_tagging_graph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706694"/>
            <a:ext cx="2209800" cy="2708089"/>
          </a:xfrm>
          <a:prstGeom prst="rect">
            <a:avLst/>
          </a:prstGeom>
        </p:spPr>
      </p:pic>
      <p:pic>
        <p:nvPicPr>
          <p:cNvPr id="12" name="Picture 11" descr="bhadr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685800"/>
            <a:ext cx="5029200" cy="2993993"/>
          </a:xfrm>
          <a:prstGeom prst="rect">
            <a:avLst/>
          </a:prstGeom>
        </p:spPr>
      </p:pic>
      <p:pic>
        <p:nvPicPr>
          <p:cNvPr id="13" name="Picture 12" descr="bjet_vs_uj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71330"/>
            <a:ext cx="2819400" cy="28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14400"/>
            <a:ext cx="5976246" cy="46609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58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Pileup Reweighting – 5 fb</a:t>
            </a:r>
            <a:r>
              <a:rPr lang="en-US" sz="38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 </a:t>
            </a:r>
            <a:r>
              <a:rPr lang="en-US" sz="3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85800"/>
            <a:ext cx="2895600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Left – Distribution of Number of Primary Vertices for each event for </a:t>
            </a:r>
            <a:r>
              <a:rPr lang="en-US" dirty="0" err="1" smtClean="0"/>
              <a:t>tt+jets</a:t>
            </a:r>
            <a:r>
              <a:rPr lang="en-US" dirty="0" smtClean="0"/>
              <a:t> enriched sample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Red – Monte Carlo is generated with a different pileup profile than data, so events are re-weighted using a sample of min-bias events from data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Blue – Reweighted </a:t>
            </a:r>
            <a:r>
              <a:rPr lang="en-US" dirty="0" err="1" smtClean="0"/>
              <a:t>monte</a:t>
            </a:r>
            <a:r>
              <a:rPr lang="en-US" dirty="0" smtClean="0"/>
              <a:t> </a:t>
            </a:r>
            <a:r>
              <a:rPr lang="en-US" dirty="0" err="1" smtClean="0"/>
              <a:t>carlo</a:t>
            </a:r>
            <a:r>
              <a:rPr lang="en-US" dirty="0" smtClean="0"/>
              <a:t> sample of </a:t>
            </a:r>
            <a:r>
              <a:rPr lang="en-US" dirty="0" err="1" smtClean="0"/>
              <a:t>tt+jets</a:t>
            </a:r>
            <a:r>
              <a:rPr lang="en-US" dirty="0" smtClean="0"/>
              <a:t> enriched events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Black – Data from a sample of </a:t>
            </a:r>
            <a:r>
              <a:rPr lang="en-US" dirty="0" err="1" smtClean="0"/>
              <a:t>tt+jets</a:t>
            </a:r>
            <a:r>
              <a:rPr lang="en-US" dirty="0" smtClean="0"/>
              <a:t> enriched events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819400"/>
            <a:ext cx="9015329" cy="33020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59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Pileup Reweighting – 5 fb</a:t>
            </a:r>
            <a:r>
              <a:rPr lang="en-US" sz="35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85800"/>
            <a:ext cx="9144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Scalar Sum of all Jets in the event (</a:t>
            </a:r>
            <a:r>
              <a:rPr lang="en-US" dirty="0" err="1" smtClean="0"/>
              <a:t>Ht</a:t>
            </a:r>
            <a:r>
              <a:rPr lang="en-US" dirty="0" smtClean="0"/>
              <a:t>) – for different pileup </a:t>
            </a:r>
            <a:r>
              <a:rPr lang="en-US" dirty="0" err="1" smtClean="0"/>
              <a:t>binnings</a:t>
            </a:r>
            <a:endParaRPr lang="en-US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dirty="0"/>
              <a:t>A</a:t>
            </a:r>
            <a:r>
              <a:rPr lang="en-US" dirty="0" smtClean="0"/>
              <a:t>fter PF2PAT overlap removal, charged hadron subtraction, and jet energy corrections are applied, distinct trend in discrepancy between data and </a:t>
            </a:r>
            <a:r>
              <a:rPr lang="en-US" dirty="0" err="1" smtClean="0"/>
              <a:t>monte</a:t>
            </a:r>
            <a:r>
              <a:rPr lang="en-US" dirty="0" smtClean="0"/>
              <a:t> </a:t>
            </a:r>
            <a:r>
              <a:rPr lang="en-US" dirty="0" err="1" smtClean="0"/>
              <a:t>carlo</a:t>
            </a:r>
            <a:r>
              <a:rPr lang="en-US" dirty="0" smtClean="0"/>
              <a:t> remains</a:t>
            </a:r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Correction based on &gt;=4Jets, &gt;=2Tags, </a:t>
            </a:r>
            <a:r>
              <a:rPr lang="en-US" dirty="0" err="1" smtClean="0"/>
              <a:t>Lepton+Jets</a:t>
            </a:r>
            <a:r>
              <a:rPr lang="en-US" dirty="0" smtClean="0"/>
              <a:t> data and </a:t>
            </a:r>
            <a:r>
              <a:rPr lang="en-US" dirty="0" err="1" smtClean="0"/>
              <a:t>monte</a:t>
            </a:r>
            <a:r>
              <a:rPr lang="en-US" dirty="0" smtClean="0"/>
              <a:t> </a:t>
            </a:r>
            <a:r>
              <a:rPr lang="en-US" dirty="0" err="1" smtClean="0"/>
              <a:t>carlo</a:t>
            </a:r>
            <a:r>
              <a:rPr lang="en-US" dirty="0"/>
              <a:t> </a:t>
            </a:r>
            <a:r>
              <a:rPr lang="en-US" dirty="0" smtClean="0"/>
              <a:t>comparison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Bin-by-bin correction factor in each of the three pileup bins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71592" y="3593068"/>
            <a:ext cx="104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NPV&lt;=10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50865" y="3593068"/>
            <a:ext cx="151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11&lt;=NPV&lt;=15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86592" y="3593068"/>
            <a:ext cx="104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16&lt;=NPV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6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Search for ttH 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458" y="3429000"/>
            <a:ext cx="4036542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979" y="685800"/>
            <a:ext cx="4038600" cy="26623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85800"/>
            <a:ext cx="5105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/>
              <a:t> </a:t>
            </a:r>
            <a:r>
              <a:rPr lang="en-US" b="1" dirty="0" smtClean="0"/>
              <a:t>Virtues</a:t>
            </a:r>
            <a:endParaRPr lang="en-US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Access </a:t>
            </a:r>
            <a:r>
              <a:rPr lang="en-US" dirty="0"/>
              <a:t>to all Higgs decay modes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 smtClean="0"/>
              <a:t>bb was the obvious place to start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 smtClean="0"/>
              <a:t>WW, ZZ, </a:t>
            </a:r>
            <a:r>
              <a:rPr lang="en-US" dirty="0" err="1" smtClean="0"/>
              <a:t>ττ</a:t>
            </a:r>
            <a:r>
              <a:rPr lang="en-US" dirty="0" smtClean="0"/>
              <a:t>, </a:t>
            </a:r>
            <a:r>
              <a:rPr lang="en-US" dirty="0" err="1" smtClean="0"/>
              <a:t>γγ</a:t>
            </a:r>
            <a:r>
              <a:rPr lang="en-US" dirty="0" smtClean="0"/>
              <a:t>  are additional possibilities</a:t>
            </a:r>
            <a:endParaRPr lang="en-US" dirty="0"/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Top quarks have distinctive, characteristic signature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 smtClean="0"/>
              <a:t>Focus initially on final states where one or both top-quarks decay </a:t>
            </a:r>
            <a:r>
              <a:rPr lang="en-US" dirty="0" err="1" smtClean="0"/>
              <a:t>leptonically</a:t>
            </a:r>
            <a:r>
              <a:rPr lang="en-US" dirty="0" smtClean="0"/>
              <a:t> 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6041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33600"/>
            <a:ext cx="7772400" cy="43434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60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Pileup Reweighting – 5 fb</a:t>
            </a:r>
            <a:r>
              <a:rPr lang="en-US" sz="35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858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Below: Left – before </a:t>
            </a:r>
            <a:r>
              <a:rPr lang="en-US" dirty="0" err="1" smtClean="0"/>
              <a:t>Ht</a:t>
            </a:r>
            <a:r>
              <a:rPr lang="en-US" dirty="0" smtClean="0"/>
              <a:t> correction; Right – after </a:t>
            </a:r>
            <a:r>
              <a:rPr lang="en-US" dirty="0" err="1" smtClean="0"/>
              <a:t>Ht</a:t>
            </a:r>
            <a:r>
              <a:rPr lang="en-US" dirty="0" smtClean="0"/>
              <a:t> correction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Correction factors derived with variable binning for sufficient stats in tail region, so plot on bottom right is not exactly flat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S/B is 0.002, so no worry of signal bias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Additional systematic uncertainty for given by no corrections and x2 correction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8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61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</a:t>
            </a:r>
            <a:r>
              <a:rPr lang="en-US" sz="3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Variate</a:t>
            </a:r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Analysis Techniques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/>
        </p:nvSpPr>
        <p:spPr>
          <a:xfrm>
            <a:off x="0" y="685800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solidFill>
                  <a:srgbClr val="000000"/>
                </a:solidFill>
              </a:rPr>
              <a:t>Artificial Neural Network (ANN) </a:t>
            </a:r>
            <a:r>
              <a:rPr lang="en-US" dirty="0" smtClean="0">
                <a:solidFill>
                  <a:srgbClr val="000000"/>
                </a:solidFill>
              </a:rPr>
              <a:t>– specific implementation of an MVA.  Ours uses 10 input variables, and two hidden layers with 10, 9 nodes respectively </a:t>
            </a:r>
          </a:p>
          <a:p>
            <a:pPr marL="285750" indent="-285750">
              <a:buFont typeface="Wingdings" charset="2"/>
              <a:buChar char="v"/>
            </a:pPr>
            <a:endParaRPr lang="en-US" b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Training events</a:t>
            </a:r>
            <a:r>
              <a:rPr lang="en-US" dirty="0" smtClean="0"/>
              <a:t> are given to the ANN from a known signal and background source, ANN output is compared to desired result (0=background, 1=signal) and adjusts weights to try and maximize output towards signal/background-like response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mlp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514600"/>
            <a:ext cx="75057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62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- </a:t>
            </a:r>
            <a:r>
              <a:rPr lang="en-US" sz="3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1752600"/>
            <a:ext cx="4343400" cy="2286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914400"/>
            <a:ext cx="43434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Luminosity is calculated by using the inner pixel detector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dirty="0" smtClean="0"/>
              <a:t>7e7 pixels used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dirty="0" smtClean="0"/>
              <a:t>Low occupancy per bunch crossing, one pixel for one track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dirty="0" smtClean="0"/>
              <a:t># of pixels is linearly related to # of interactions per bunch crosses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Sources of uncertainty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Physical distribution of pixel clusters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Resolution on interaction region (length scale calibration)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Uncertainties on Beam characteristics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 smtClean="0"/>
              <a:t>Width Evolution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 err="1" smtClean="0"/>
              <a:t>BetaStar</a:t>
            </a:r>
            <a:endParaRPr lang="en-US" dirty="0" smtClean="0"/>
          </a:p>
          <a:p>
            <a:pPr marL="1200150" lvl="2" indent="-285750">
              <a:buFont typeface="Courier New"/>
              <a:buChar char="o"/>
            </a:pPr>
            <a:r>
              <a:rPr lang="en-US" dirty="0" smtClean="0"/>
              <a:t>Scan-to-Scan uncertainties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Afterglow</a:t>
            </a:r>
          </a:p>
          <a:p>
            <a:pPr lvl="2"/>
            <a:endParaRPr lang="en-US" dirty="0" smtClean="0"/>
          </a:p>
          <a:p>
            <a:pPr marL="742950" lvl="1" indent="-285750">
              <a:buFont typeface="Wingdings" charset="2"/>
              <a:buChar char="²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3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63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– Lepton ID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1981200"/>
            <a:ext cx="4343400" cy="1524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85800"/>
            <a:ext cx="434340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Lepton ID/Trigger Efficiency uncertainty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Tag &amp; Probe Method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Select two electrons/</a:t>
            </a:r>
            <a:r>
              <a:rPr lang="en-US" dirty="0" err="1" smtClean="0"/>
              <a:t>muons</a:t>
            </a:r>
            <a:r>
              <a:rPr lang="en-US" dirty="0"/>
              <a:t> </a:t>
            </a:r>
            <a:r>
              <a:rPr lang="en-US" dirty="0" smtClean="0"/>
              <a:t>in an invariant mass window around Z peak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Choose events where one electron/muon passes trigger and ID cuts, this is the “tag”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Assume partner is identical (since both should be coming form Z decay)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Check is partner passes trigger/ID, this is “probe”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Efficiency = #probe/#tag which pass trigger ID selection</a:t>
            </a:r>
          </a:p>
          <a:p>
            <a:pPr marL="742950" lvl="1" indent="-285750">
              <a:buFont typeface="Wingdings" charset="2"/>
              <a:buChar char="²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Sources of uncertainty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Purity of sample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Statistical 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3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64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– Pileup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2133600"/>
            <a:ext cx="4343400" cy="1524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85800"/>
            <a:ext cx="434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Pileup is the effect of having multiple interaction points per bunch crossing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MC is generated with an arbitrary number of pileup events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Has to be adjusted to match data distribution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Use control region in data from your HLT to get pileup distribution from data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Scale MC to match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Sources of uncertainty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Min bias </a:t>
            </a:r>
            <a:r>
              <a:rPr lang="en-US" dirty="0" err="1" smtClean="0"/>
              <a:t>Xsection</a:t>
            </a:r>
            <a:endParaRPr lang="en-US" dirty="0" smtClean="0"/>
          </a:p>
          <a:p>
            <a:pPr marL="1200150" lvl="2" indent="-285750">
              <a:buFont typeface="Courier New"/>
              <a:buChar char="o"/>
            </a:pPr>
            <a:r>
              <a:rPr lang="en-US" dirty="0" smtClean="0"/>
              <a:t>Number of actual pileup of events in each 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65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– Add. Pileup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2286000"/>
            <a:ext cx="4343400" cy="1524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914400"/>
            <a:ext cx="434340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Jet </a:t>
            </a:r>
            <a:r>
              <a:rPr lang="en-US" dirty="0" err="1" smtClean="0"/>
              <a:t>pT</a:t>
            </a:r>
            <a:r>
              <a:rPr lang="en-US" dirty="0" smtClean="0"/>
              <a:t> distributions showed a sloped bias in the data to MC distributions which varied over Number of Primary Vertex (NPV) regions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Use Scalar Sum of all jet </a:t>
            </a:r>
            <a:r>
              <a:rPr lang="en-US" dirty="0" err="1" smtClean="0"/>
              <a:t>pTs</a:t>
            </a:r>
            <a:r>
              <a:rPr lang="en-US" dirty="0" smtClean="0"/>
              <a:t> in event, </a:t>
            </a:r>
            <a:r>
              <a:rPr lang="en-US" dirty="0" err="1" smtClean="0"/>
              <a:t>Ht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In inclusive selection, reweight this distribution to match data</a:t>
            </a:r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Weights distributed to jet/tag categories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Yields normalized to # of events before this reweighting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Uncertainty comes from applying no correction to applying x2 the 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9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66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– JER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2362200"/>
            <a:ext cx="4343400" cy="1524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914400"/>
            <a:ext cx="434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Jet Energy Resolution (JER) is different between MC and data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Need a scale factor for jet 4-vector, to “smear” resolution of jet energy and momentum in MC to match data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err="1" smtClean="0"/>
              <a:t>Photon+Jet</a:t>
            </a:r>
            <a:r>
              <a:rPr lang="en-US" dirty="0" smtClean="0"/>
              <a:t>, </a:t>
            </a:r>
            <a:r>
              <a:rPr lang="en-US" dirty="0" err="1" smtClean="0"/>
              <a:t>Z+Jet</a:t>
            </a:r>
            <a:r>
              <a:rPr lang="en-US" dirty="0" smtClean="0"/>
              <a:t>, and </a:t>
            </a:r>
            <a:r>
              <a:rPr lang="en-US" dirty="0" err="1" smtClean="0"/>
              <a:t>diJet</a:t>
            </a:r>
            <a:r>
              <a:rPr lang="en-US" dirty="0" smtClean="0"/>
              <a:t> events are used to study energy resolution in </a:t>
            </a:r>
            <a:r>
              <a:rPr lang="en-US" dirty="0" err="1" smtClean="0"/>
              <a:t>pT</a:t>
            </a:r>
            <a:r>
              <a:rPr lang="en-US" dirty="0" smtClean="0"/>
              <a:t>, eta, phi bins in the detector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Uncertainty comes from 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Purity of sample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Uncertainty on invariant mass fits in resolution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5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67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– JES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4343400" cy="1524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85800"/>
            <a:ext cx="4648200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Jet Energy Scale corrections are based on corrections made to jet energies during reconstruction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Energy offset (L1 correction) is performed to remove energy from pileup deposits</a:t>
            </a:r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Eta correction (L2 correction) performed to ensure uniform detector response in eta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err="1" smtClean="0"/>
              <a:t>Pt</a:t>
            </a:r>
            <a:r>
              <a:rPr lang="en-US" dirty="0" smtClean="0"/>
              <a:t> correction (L3 correction) performed to ensure uniform detector response from </a:t>
            </a:r>
            <a:r>
              <a:rPr lang="en-US" dirty="0" err="1" smtClean="0"/>
              <a:t>kinematically</a:t>
            </a:r>
            <a:r>
              <a:rPr lang="en-US" dirty="0"/>
              <a:t> </a:t>
            </a:r>
            <a:r>
              <a:rPr lang="en-US" dirty="0" smtClean="0"/>
              <a:t>similar events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Corrections derived by studying Z-</a:t>
            </a:r>
            <a:r>
              <a:rPr lang="en-US" dirty="0" err="1" smtClean="0"/>
              <a:t>jetjet</a:t>
            </a:r>
            <a:r>
              <a:rPr lang="en-US" dirty="0" smtClean="0"/>
              <a:t> using tag &amp; probe, and other </a:t>
            </a:r>
            <a:r>
              <a:rPr lang="en-US" dirty="0" err="1" smtClean="0"/>
              <a:t>diJet</a:t>
            </a:r>
            <a:r>
              <a:rPr lang="en-US" dirty="0" smtClean="0"/>
              <a:t> processes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Uncertainty determined by varying Jet Energy Scale correction factors +/- 1 sigma and reproducing ANN output shapes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7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68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– bTag </a:t>
            </a:r>
            <a:r>
              <a:rPr lang="en-US" sz="3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3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fSF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2667000"/>
            <a:ext cx="4343400" cy="1524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85800"/>
            <a:ext cx="4800600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Begin with high purity sample of </a:t>
            </a:r>
            <a:r>
              <a:rPr lang="en-US" dirty="0" err="1" smtClean="0"/>
              <a:t>bQuarks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Muon-Jet method, multi-jet production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Strong mixing to top-quark gives larger semi-</a:t>
            </a:r>
            <a:r>
              <a:rPr lang="en-US" dirty="0" err="1" smtClean="0"/>
              <a:t>leptonic</a:t>
            </a:r>
            <a:r>
              <a:rPr lang="en-US" dirty="0" smtClean="0"/>
              <a:t> BR </a:t>
            </a:r>
            <a:r>
              <a:rPr lang="en-US" dirty="0" err="1" smtClean="0"/>
              <a:t>vs</a:t>
            </a:r>
            <a:r>
              <a:rPr lang="en-US" dirty="0" smtClean="0"/>
              <a:t> other quarks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Look for jets with a muon within </a:t>
            </a:r>
            <a:r>
              <a:rPr lang="en-US" dirty="0" err="1" smtClean="0"/>
              <a:t>deltaR</a:t>
            </a:r>
            <a:r>
              <a:rPr lang="en-US" dirty="0" smtClean="0"/>
              <a:t>&lt;0.4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dirty="0" smtClean="0"/>
              <a:t>Alternative use high-purity </a:t>
            </a:r>
            <a:r>
              <a:rPr lang="en-US" dirty="0" err="1" smtClean="0"/>
              <a:t>ttbar</a:t>
            </a:r>
            <a:r>
              <a:rPr lang="en-US" dirty="0" smtClean="0"/>
              <a:t> sample, but we need those events in our analysis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Several methods to determine efficiency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“System8”, tag &amp; probe style method, ID a muon-jet as probe, use jet passing some number of alt. tagging </a:t>
            </a:r>
            <a:r>
              <a:rPr lang="en-US" dirty="0" err="1" smtClean="0"/>
              <a:t>algos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Measure efficiency in data to be ~70%, need MC to match this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Uncertainties due to purity of sample, pileup, gluon splitting, muon ID, bias of other tagger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5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69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– bTag </a:t>
            </a:r>
            <a:r>
              <a:rPr lang="en-US" sz="3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lfSF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2743200"/>
            <a:ext cx="4343400" cy="2286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85800"/>
            <a:ext cx="4953000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Similar procedure to calculate </a:t>
            </a:r>
            <a:r>
              <a:rPr lang="en-US" dirty="0" err="1" smtClean="0"/>
              <a:t>mis</a:t>
            </a:r>
            <a:r>
              <a:rPr lang="en-US" dirty="0" smtClean="0"/>
              <a:t>-ID SF uncertainty, </a:t>
            </a:r>
            <a:r>
              <a:rPr lang="en-US" dirty="0" err="1" smtClean="0"/>
              <a:t>ie</a:t>
            </a:r>
            <a:r>
              <a:rPr lang="en-US" dirty="0" smtClean="0"/>
              <a:t> uncertainty on SF for lf jets tagged as b-Jets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Invert away-jet tagger cut, still probe with muon jet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Systematic uncertainties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b/c quark fractions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Gluon fractions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Long-lived meson decays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err="1" smtClean="0"/>
              <a:t>Mis</a:t>
            </a:r>
            <a:r>
              <a:rPr lang="en-US" dirty="0" smtClean="0"/>
              <a:t>-ID on tracks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Pileup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Purity of sample</a:t>
            </a:r>
          </a:p>
          <a:p>
            <a:pPr marL="742950" lvl="1" indent="-285750">
              <a:buFont typeface="Wingdings" charset="2"/>
              <a:buChar char="²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Vary results of SF due to these different uncertainties, get +/- 1 sigma on SF, recreate ANN distributions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Probability to </a:t>
            </a:r>
            <a:r>
              <a:rPr lang="en-US" dirty="0" err="1" smtClean="0"/>
              <a:t>mis</a:t>
            </a:r>
            <a:r>
              <a:rPr lang="en-US" dirty="0" smtClean="0"/>
              <a:t>-ID lf jet as b for CSVM ~1.5%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7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7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Search for ttH 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458" y="3429000"/>
            <a:ext cx="4036542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979" y="685800"/>
            <a:ext cx="4038600" cy="26623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85800"/>
            <a:ext cx="5181600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Virtues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Access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 all Higgs decay modes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bb was the obvious place to start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WW, ZZ,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ττ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γγ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are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possibilities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Top quarks have distinctive, characteristic signature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Focus initially on final states where one or both top-quarks decay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leptonically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b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Challenges</a:t>
            </a:r>
            <a:endParaRPr lang="en-US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dirty="0"/>
              <a:t>Low production cross section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/>
              <a:t>Signal phase space suffers low statistics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Swamped with </a:t>
            </a:r>
            <a:r>
              <a:rPr lang="en-US" dirty="0" err="1" smtClean="0"/>
              <a:t>tt+jets</a:t>
            </a:r>
            <a:r>
              <a:rPr lang="en-US" dirty="0" smtClean="0"/>
              <a:t> background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err="1" smtClean="0"/>
              <a:t>tt+bb</a:t>
            </a:r>
            <a:r>
              <a:rPr lang="en-US" dirty="0" smtClean="0"/>
              <a:t> difficult to discriminate</a:t>
            </a:r>
          </a:p>
          <a:p>
            <a:pPr marL="1200150" lvl="2" indent="-285750">
              <a:buFont typeface="Courier New"/>
              <a:buChar char="o"/>
            </a:pPr>
            <a:r>
              <a:rPr lang="en-US" dirty="0" smtClean="0"/>
              <a:t>Irreducible, poorly known</a:t>
            </a:r>
            <a:endParaRPr lang="en-US" dirty="0"/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Very </a:t>
            </a:r>
            <a:r>
              <a:rPr lang="en-US" dirty="0"/>
              <a:t>busy events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/>
              <a:t>R</a:t>
            </a:r>
            <a:r>
              <a:rPr lang="en-US" dirty="0" smtClean="0"/>
              <a:t>ecoil of </a:t>
            </a:r>
            <a:r>
              <a:rPr lang="en-US" dirty="0" err="1" smtClean="0"/>
              <a:t>ttbar</a:t>
            </a:r>
            <a:r>
              <a:rPr lang="en-US" dirty="0" smtClean="0"/>
              <a:t> system </a:t>
            </a:r>
            <a:r>
              <a:rPr lang="en-US" dirty="0"/>
              <a:t>against </a:t>
            </a:r>
            <a:r>
              <a:rPr lang="en-US" dirty="0" smtClean="0"/>
              <a:t>Higgs</a:t>
            </a:r>
          </a:p>
          <a:p>
            <a:pPr marL="1257300" lvl="2" indent="-342900">
              <a:buFont typeface="Courier New"/>
              <a:buChar char="o"/>
            </a:pPr>
            <a:r>
              <a:rPr lang="en-US" dirty="0" smtClean="0"/>
              <a:t>Final state is more complex than typical </a:t>
            </a:r>
            <a:r>
              <a:rPr lang="en-US" dirty="0" err="1" smtClean="0"/>
              <a:t>tt+jets</a:t>
            </a:r>
            <a:r>
              <a:rPr lang="en-US" dirty="0" smtClean="0"/>
              <a:t> system + typical Higgs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70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– PDF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3048000"/>
            <a:ext cx="4343400" cy="3810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914400"/>
            <a:ext cx="4343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Uncertainty from knowledge on initial Parton Distribution Function of protons being collided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Studied from earlier </a:t>
            </a:r>
            <a:r>
              <a:rPr lang="en-US" dirty="0" err="1" smtClean="0"/>
              <a:t>Tevatron</a:t>
            </a:r>
            <a:r>
              <a:rPr lang="en-US" dirty="0" smtClean="0"/>
              <a:t>, and earlier runs at CMS’ knowledge of the proton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Initial state energies of particles are essentially varied, giving different rates for background processes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Adjust rates +/- 1 sigma from quoted uncertainty used across CMS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71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– QCD Scale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3429000"/>
            <a:ext cx="4343400" cy="5334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914400"/>
            <a:ext cx="4343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Theoretical uncertainties on production cross-sections from theory</a:t>
            </a:r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Estimated by considering effects of next order in perturbation theory on results from current level of calculation</a:t>
            </a:r>
          </a:p>
          <a:p>
            <a:pPr marL="742950" lvl="1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Processes Effected: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err="1" smtClean="0"/>
              <a:t>ttH</a:t>
            </a:r>
            <a:r>
              <a:rPr lang="en-US" dirty="0" smtClean="0"/>
              <a:t> (signal)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err="1" smtClean="0"/>
              <a:t>tt+lf,c,b</a:t>
            </a:r>
            <a:endParaRPr lang="en-US" dirty="0" smtClean="0"/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V+X events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VV+X events</a:t>
            </a:r>
            <a:endParaRPr lang="en-US" dirty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6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72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– Q</a:t>
            </a:r>
            <a:r>
              <a:rPr lang="en-US" sz="38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3962400"/>
            <a:ext cx="4343400" cy="3048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85800"/>
            <a:ext cx="4495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Q^2 is the factorization and renormalization uncertainties from using MC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Uncertainty from not matching data exactly, thus energy scale, </a:t>
            </a:r>
            <a:r>
              <a:rPr lang="en-US" dirty="0" err="1" smtClean="0"/>
              <a:t>ie</a:t>
            </a:r>
            <a:r>
              <a:rPr lang="en-US" dirty="0" smtClean="0"/>
              <a:t> strength of coupling constants, kinematic distributions from decays are all affected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Vary Q^2 in the initial MC samples, reproduce ANN output distribution to have rate and shape information about how ANN should change due to this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8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73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 – </a:t>
            </a:r>
            <a:r>
              <a:rPr lang="en-US" sz="3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tt+bb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4648200" y="685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1600" i="1" dirty="0" smtClean="0"/>
              <a:t>Below: </a:t>
            </a:r>
            <a:r>
              <a:rPr lang="en-US" sz="1600" dirty="0" smtClean="0"/>
              <a:t>Table of complete list of uncertainties, % change to normalization, and whether or not uncertainty is used in shape comparison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77848"/>
            <a:ext cx="4343400" cy="2841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4400" y="4267200"/>
            <a:ext cx="4343400" cy="1524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914400"/>
            <a:ext cx="3810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Since the </a:t>
            </a:r>
            <a:r>
              <a:rPr lang="en-US" dirty="0" err="1" smtClean="0"/>
              <a:t>tt+bb</a:t>
            </a:r>
            <a:r>
              <a:rPr lang="en-US" dirty="0" smtClean="0"/>
              <a:t> background is </a:t>
            </a:r>
            <a:r>
              <a:rPr lang="en-US" dirty="0" err="1" smtClean="0"/>
              <a:t>kinematically</a:t>
            </a:r>
            <a:r>
              <a:rPr lang="en-US" dirty="0" smtClean="0"/>
              <a:t> very similar to our signal, it is hard to discriminate against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In order to be conservative in our estimates of </a:t>
            </a:r>
            <a:r>
              <a:rPr lang="en-US" dirty="0" err="1" smtClean="0"/>
              <a:t>ttH</a:t>
            </a:r>
            <a:r>
              <a:rPr lang="en-US" dirty="0" smtClean="0"/>
              <a:t> production, we added an additional 50% uncertainty on top of the existing cross-section 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6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74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 Setting Technique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7" name="Rectangle 16"/>
          <p:cNvSpPr/>
          <p:nvPr/>
        </p:nvSpPr>
        <p:spPr>
          <a:xfrm>
            <a:off x="5976" y="685800"/>
            <a:ext cx="7233024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dirty="0"/>
              <a:t>In the case of no clear signal, ask what is the upper limit on </a:t>
            </a:r>
            <a:r>
              <a:rPr lang="en-US" dirty="0" err="1"/>
              <a:t>ttH</a:t>
            </a:r>
            <a:r>
              <a:rPr lang="en-US" dirty="0"/>
              <a:t> production possible that can still be explained by this dataset</a:t>
            </a:r>
          </a:p>
          <a:p>
            <a:pPr marL="342900" indent="-342900">
              <a:buFont typeface="Wingdings" charset="2"/>
              <a:buChar char="v"/>
            </a:pPr>
            <a:endParaRPr lang="en-US" dirty="0" smtClean="0"/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CLs </a:t>
            </a:r>
            <a:r>
              <a:rPr lang="en-US" dirty="0"/>
              <a:t>is modified </a:t>
            </a:r>
            <a:r>
              <a:rPr lang="en-US" dirty="0" err="1"/>
              <a:t>frequentist</a:t>
            </a:r>
            <a:r>
              <a:rPr lang="en-US" dirty="0"/>
              <a:t> </a:t>
            </a:r>
            <a:r>
              <a:rPr lang="en-US" dirty="0" smtClean="0"/>
              <a:t>technique (~Bayesian, relies on background prediction)</a:t>
            </a:r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Templates </a:t>
            </a:r>
            <a:r>
              <a:rPr lang="en-US" dirty="0"/>
              <a:t>for signal and background processes, nominal and +/- 1σ for shape uncertainties</a:t>
            </a:r>
          </a:p>
          <a:p>
            <a:pPr marL="342900" indent="-342900">
              <a:buFont typeface="Wingdings" charset="2"/>
              <a:buChar char="v"/>
            </a:pPr>
            <a:endParaRPr lang="en-US" dirty="0" smtClean="0"/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Perform </a:t>
            </a:r>
            <a:r>
              <a:rPr lang="en-US" dirty="0" err="1" smtClean="0"/>
              <a:t>pseudoexperiments</a:t>
            </a:r>
            <a:r>
              <a:rPr lang="en-US" dirty="0" smtClean="0"/>
              <a:t> </a:t>
            </a:r>
            <a:r>
              <a:rPr lang="en-US" dirty="0"/>
              <a:t>- vary template shapes within constraints of systematics</a:t>
            </a:r>
          </a:p>
          <a:p>
            <a:pPr marL="342900" indent="-342900">
              <a:buFont typeface="Wingdings" charset="2"/>
              <a:buChar char="v"/>
            </a:pPr>
            <a:endParaRPr lang="en-US" dirty="0" smtClean="0"/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Test </a:t>
            </a:r>
            <a:r>
              <a:rPr lang="en-US" dirty="0" err="1"/>
              <a:t>signal+background</a:t>
            </a:r>
            <a:r>
              <a:rPr lang="en-US" dirty="0"/>
              <a:t> and background only hypothesis by performing a fit across each jet/tag category simultaneously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n-US" dirty="0"/>
              <a:t>Signal-poor categories constrain background fit in signal-rich jet/tag categories</a:t>
            </a:r>
          </a:p>
          <a:p>
            <a:pPr marL="342900" indent="-342900">
              <a:buFont typeface="Wingdings" charset="2"/>
              <a:buChar char="v"/>
            </a:pPr>
            <a:endParaRPr lang="en-US" dirty="0" smtClean="0"/>
          </a:p>
          <a:p>
            <a:pPr marL="342900" indent="-342900">
              <a:buFont typeface="Wingdings" charset="2"/>
              <a:buChar char="v"/>
            </a:pPr>
            <a:r>
              <a:rPr lang="en-US" dirty="0" smtClean="0"/>
              <a:t>Repeat </a:t>
            </a:r>
            <a:r>
              <a:rPr lang="en-US" dirty="0"/>
              <a:t>many times to get distribution of +/- 1,2σ uncertainty bands</a:t>
            </a:r>
          </a:p>
          <a:p>
            <a:pPr marL="342900" indent="-342900">
              <a:buFont typeface="Wingdings" charset="2"/>
              <a:buChar char="v"/>
            </a:pP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24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75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tt+bb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tt+lf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discriminant–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8TeV L+J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mu+ele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33400"/>
            <a:ext cx="61722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 order to gauge the sensitivity of our analysis to </a:t>
            </a:r>
            <a:r>
              <a:rPr lang="en-US" dirty="0" err="1" smtClean="0"/>
              <a:t>tt+bb</a:t>
            </a:r>
            <a:r>
              <a:rPr lang="en-US" dirty="0" smtClean="0"/>
              <a:t>, we have trained an ANN to discriminate </a:t>
            </a:r>
            <a:r>
              <a:rPr lang="en-US" dirty="0" err="1" smtClean="0"/>
              <a:t>tt+bb</a:t>
            </a:r>
            <a:r>
              <a:rPr lang="en-US" dirty="0" smtClean="0"/>
              <a:t> from </a:t>
            </a:r>
            <a:r>
              <a:rPr lang="en-US" dirty="0" err="1" smtClean="0"/>
              <a:t>tt+lf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Using </a:t>
            </a:r>
            <a:r>
              <a:rPr lang="en-US" dirty="0" err="1" smtClean="0"/>
              <a:t>CFMlpANN</a:t>
            </a:r>
            <a:r>
              <a:rPr lang="en-US" dirty="0" smtClean="0"/>
              <a:t> MVA – same type of MVA algorithm used in signal extraction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Train </a:t>
            </a:r>
            <a:r>
              <a:rPr lang="en-US" dirty="0" err="1" smtClean="0"/>
              <a:t>tt+bb</a:t>
            </a:r>
            <a:r>
              <a:rPr lang="en-US" dirty="0" smtClean="0"/>
              <a:t> as signal against </a:t>
            </a:r>
            <a:r>
              <a:rPr lang="en-US" dirty="0" err="1" smtClean="0"/>
              <a:t>tt+lf</a:t>
            </a:r>
            <a:r>
              <a:rPr lang="en-US" dirty="0" smtClean="0"/>
              <a:t> background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Divide samples into 2 sub-categories, so that TMVA has sufficient events in each sample to train the ANN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==5 Jets, &gt;=3 </a:t>
            </a:r>
            <a:r>
              <a:rPr lang="en-US" dirty="0" err="1" smtClean="0"/>
              <a:t>bTags</a:t>
            </a:r>
            <a:endParaRPr lang="en-US" dirty="0" smtClean="0"/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&gt;=6 Jets, &gt;=3 </a:t>
            </a:r>
            <a:r>
              <a:rPr lang="en-US" dirty="0" err="1" smtClean="0"/>
              <a:t>bTags</a:t>
            </a:r>
            <a:endParaRPr lang="en-US" dirty="0" smtClean="0"/>
          </a:p>
          <a:p>
            <a:pPr marL="1200150" lvl="2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For comparison, have also created plots with the X-Section for </a:t>
            </a:r>
            <a:r>
              <a:rPr lang="en-US" dirty="0" err="1" smtClean="0"/>
              <a:t>tt+bb</a:t>
            </a:r>
            <a:r>
              <a:rPr lang="en-US" dirty="0" smtClean="0"/>
              <a:t> doubled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From these we can look for any discrepancies between data and MC agreement, which could possibly be attributed to erroneous assumptions on the XS or shape of the </a:t>
            </a:r>
            <a:r>
              <a:rPr lang="en-US" dirty="0" err="1" smtClean="0"/>
              <a:t>tt+bb</a:t>
            </a:r>
            <a:r>
              <a:rPr lang="en-US" dirty="0" smtClean="0"/>
              <a:t>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2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2MCPlots_ttlf_ttbb_disc_cut0_5JIncl_3TIncl_Combined_HtWgt_ttlf_ttbb_x2ttb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3000"/>
            <a:ext cx="4572000" cy="5257800"/>
          </a:xfrm>
          <a:prstGeom prst="rect">
            <a:avLst/>
          </a:prstGeom>
        </p:spPr>
      </p:pic>
      <p:pic>
        <p:nvPicPr>
          <p:cNvPr id="2" name="Picture 1" descr="d2MCPlots_ttlf_ttbb_disc_cut0_5JIncl_3TIncl_Combined_HtWgt_ttlf_ttb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4572000" cy="52578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76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tt+bb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tt+lf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discriminant–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8TeV L+J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mu+ele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&gt;=5J &gt;=3T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373868"/>
            <a:ext cx="15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Nominal </a:t>
            </a:r>
            <a:r>
              <a:rPr lang="en-US" dirty="0" err="1" smtClean="0"/>
              <a:t>tt+bb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0" y="2373868"/>
            <a:ext cx="12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 </a:t>
            </a:r>
            <a:r>
              <a:rPr lang="en-US" dirty="0" err="1" smtClean="0"/>
              <a:t>tt+bb</a:t>
            </a:r>
            <a:r>
              <a:rPr lang="en-US" dirty="0" smtClean="0"/>
              <a:t> XS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334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For the inclusive category, Nominal </a:t>
            </a:r>
            <a:r>
              <a:rPr lang="en-US" dirty="0" err="1" smtClean="0"/>
              <a:t>tt+bb</a:t>
            </a:r>
            <a:r>
              <a:rPr lang="en-US" dirty="0" smtClean="0"/>
              <a:t> XS accounts for data within error bands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Doubling </a:t>
            </a:r>
            <a:r>
              <a:rPr lang="en-US" dirty="0" err="1" smtClean="0"/>
              <a:t>tt+bb</a:t>
            </a:r>
            <a:r>
              <a:rPr lang="en-US" dirty="0" smtClean="0"/>
              <a:t> XS improves agreement only slightly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2MCPlots_ttlf_ttbb_disc_cut1_5J_3TIncl_Combined_HtWgt_ttlf_ttb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4495800" cy="5257800"/>
          </a:xfrm>
          <a:prstGeom prst="rect">
            <a:avLst/>
          </a:prstGeom>
        </p:spPr>
      </p:pic>
      <p:pic>
        <p:nvPicPr>
          <p:cNvPr id="5" name="Picture 4" descr="d2MCPlots_ttlf_ttbb_disc_cut1_5J_3TIncl_Combined_HtWgt_ttlf_ttbb_x2ttb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3000"/>
            <a:ext cx="4572000" cy="52578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77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tt+bb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tt+lf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discriminant–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8TeV L+J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mu+ele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==5J, &gt;=3T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373868"/>
            <a:ext cx="15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Nominal </a:t>
            </a:r>
            <a:r>
              <a:rPr lang="en-US" dirty="0" err="1" smtClean="0"/>
              <a:t>tt+bb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0" y="2373868"/>
            <a:ext cx="12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 </a:t>
            </a:r>
            <a:r>
              <a:rPr lang="en-US" dirty="0" err="1" smtClean="0"/>
              <a:t>tt+bb</a:t>
            </a:r>
            <a:r>
              <a:rPr lang="en-US" dirty="0" smtClean="0"/>
              <a:t> XS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33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Nominal </a:t>
            </a:r>
            <a:r>
              <a:rPr lang="en-US" dirty="0" err="1" smtClean="0"/>
              <a:t>tt+bb</a:t>
            </a:r>
            <a:r>
              <a:rPr lang="en-US" dirty="0" smtClean="0"/>
              <a:t> XS accounts for data within error bands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 this sub-category, doubling </a:t>
            </a:r>
            <a:r>
              <a:rPr lang="en-US" dirty="0" err="1" smtClean="0"/>
              <a:t>tt+bb</a:t>
            </a:r>
            <a:r>
              <a:rPr lang="en-US" dirty="0" smtClean="0"/>
              <a:t> XS improves only a few 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2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2MCPlots_ttlf_ttbb_disc_cut2_6JIncl_3TIncl_Combined_HtWgt_ttlf_ttbb_x2ttb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3000"/>
            <a:ext cx="4572000" cy="5257800"/>
          </a:xfrm>
          <a:prstGeom prst="rect">
            <a:avLst/>
          </a:prstGeom>
        </p:spPr>
      </p:pic>
      <p:pic>
        <p:nvPicPr>
          <p:cNvPr id="5" name="Picture 4" descr="d2MCPlots_ttlf_ttbb_disc_cut2_6JIncl_3TIncl_Combined_HtWgt_ttlf_ttb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4572000" cy="52578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78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tt+bb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tt+lf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discriminant–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8TeV L+J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mu+ele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&gt;=6J, &gt;=3T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373868"/>
            <a:ext cx="15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Nominal </a:t>
            </a:r>
            <a:r>
              <a:rPr lang="en-US" dirty="0" err="1" smtClean="0"/>
              <a:t>tt+bb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0" y="2373868"/>
            <a:ext cx="12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 </a:t>
            </a:r>
            <a:r>
              <a:rPr lang="en-US" dirty="0" err="1" smtClean="0"/>
              <a:t>tt+bb</a:t>
            </a:r>
            <a:r>
              <a:rPr lang="en-US" dirty="0" smtClean="0"/>
              <a:t> XS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Here, in the most sensitive category for </a:t>
            </a:r>
            <a:r>
              <a:rPr lang="en-US" dirty="0" err="1" smtClean="0"/>
              <a:t>tt+bb</a:t>
            </a:r>
            <a:r>
              <a:rPr lang="en-US" dirty="0" smtClean="0"/>
              <a:t>, nominal </a:t>
            </a:r>
            <a:r>
              <a:rPr lang="en-US" dirty="0" err="1" smtClean="0"/>
              <a:t>tt+bb</a:t>
            </a:r>
            <a:r>
              <a:rPr lang="en-US" dirty="0" smtClean="0"/>
              <a:t> XS shows more consistent levels of agreement than the doubled XS</a:t>
            </a:r>
          </a:p>
        </p:txBody>
      </p:sp>
    </p:spTree>
    <p:extLst>
      <p:ext uri="{BB962C8B-B14F-4D97-AF65-F5344CB8AC3E}">
        <p14:creationId xmlns:p14="http://schemas.microsoft.com/office/powerpoint/2010/main" val="161267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2MCPlots_ttlf_ttbb_disc_cut3_5J_3TIncl_lfbbDiscCut_Combined_HtWgt_ttlf_ttbb_x2ttb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4572000" cy="5181600"/>
          </a:xfrm>
          <a:prstGeom prst="rect">
            <a:avLst/>
          </a:prstGeom>
        </p:spPr>
      </p:pic>
      <p:pic>
        <p:nvPicPr>
          <p:cNvPr id="2" name="Picture 1" descr="d2MCPlots_ttlf_ttbb_disc_cut3_5J_3TIncl_lfbbDiscCut_Combined_HtWgt_ttlf_ttb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4572000" cy="52578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79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tt+bb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tt+lf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discriminant–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8TeV L+J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mu+ele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==5J, &gt;=3T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7000" y="2362200"/>
            <a:ext cx="15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Nominal </a:t>
            </a:r>
            <a:r>
              <a:rPr lang="en-US" dirty="0" err="1" smtClean="0"/>
              <a:t>tt+bb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39000" y="2362200"/>
            <a:ext cx="12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 </a:t>
            </a:r>
            <a:r>
              <a:rPr lang="en-US" dirty="0" err="1" smtClean="0"/>
              <a:t>tt+bb</a:t>
            </a:r>
            <a:r>
              <a:rPr lang="en-US" dirty="0" smtClean="0"/>
              <a:t> XS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33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Looking at the region with best </a:t>
            </a:r>
            <a:r>
              <a:rPr lang="en-US" dirty="0" err="1" smtClean="0"/>
              <a:t>tt+bb</a:t>
            </a:r>
            <a:r>
              <a:rPr lang="en-US" dirty="0" smtClean="0"/>
              <a:t>/</a:t>
            </a:r>
            <a:r>
              <a:rPr lang="en-US" dirty="0" err="1" smtClean="0"/>
              <a:t>Sum_allBg</a:t>
            </a:r>
            <a:r>
              <a:rPr lang="en-US" dirty="0" smtClean="0"/>
              <a:t>, doubling XS provides some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5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8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LHC Overview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2" name="Picture 1" descr="LHC_Aerial_Vie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MCPlots_ttlf_ttbb_disc_cut4_6JIncl_3TIncl_lfbbDiscCut_Combined_HtWgt_ttlf_ttbb_x2ttb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4572000" cy="5181600"/>
          </a:xfrm>
          <a:prstGeom prst="rect">
            <a:avLst/>
          </a:prstGeom>
        </p:spPr>
      </p:pic>
      <p:pic>
        <p:nvPicPr>
          <p:cNvPr id="9" name="Picture 8" descr="d2MCPlots_ttlf_ttbb_disc_cut4_6JIncl_3TIncl_lfbbDiscCut_Combined_HtWgt_ttlf_ttb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4572000" cy="51816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80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tt+bb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tt+lf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discriminant–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8TeV L+J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mu+ele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&gt;=6J, &gt;=3T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7000" y="2362200"/>
            <a:ext cx="15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Nominal </a:t>
            </a:r>
            <a:r>
              <a:rPr lang="en-US" dirty="0" err="1" smtClean="0"/>
              <a:t>tt+bb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0" y="2362200"/>
            <a:ext cx="12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 </a:t>
            </a:r>
            <a:r>
              <a:rPr lang="en-US" dirty="0" err="1" smtClean="0"/>
              <a:t>tt+bb</a:t>
            </a:r>
            <a:r>
              <a:rPr lang="en-US" dirty="0" smtClean="0"/>
              <a:t> XS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 this category, which has the best </a:t>
            </a:r>
            <a:r>
              <a:rPr lang="en-US" dirty="0" err="1" smtClean="0"/>
              <a:t>tt+bb</a:t>
            </a:r>
            <a:r>
              <a:rPr lang="en-US" dirty="0" smtClean="0"/>
              <a:t>/</a:t>
            </a:r>
            <a:r>
              <a:rPr lang="en-US" dirty="0" err="1" smtClean="0"/>
              <a:t>allBg</a:t>
            </a:r>
            <a:r>
              <a:rPr lang="en-US" dirty="0" smtClean="0"/>
              <a:t> ratio; in the most sensitive region of this discriminant: nominal </a:t>
            </a:r>
            <a:r>
              <a:rPr lang="en-US" dirty="0" err="1" smtClean="0"/>
              <a:t>tt+bb</a:t>
            </a:r>
            <a:r>
              <a:rPr lang="en-US" dirty="0" smtClean="0"/>
              <a:t> XS provides better agreement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0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81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tt+bb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tt+lf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discriminant–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8TeV L+J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mu+ele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33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Cutflow</a:t>
            </a:r>
            <a:r>
              <a:rPr lang="en-US" dirty="0" smtClean="0"/>
              <a:t> tables for nominal, and x2 </a:t>
            </a:r>
            <a:r>
              <a:rPr lang="en-US" dirty="0" err="1" smtClean="0"/>
              <a:t>tt+bb</a:t>
            </a:r>
            <a:r>
              <a:rPr lang="en-US" dirty="0" smtClean="0"/>
              <a:t> XS cases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581400"/>
            <a:ext cx="9067800" cy="1905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" y="1276290"/>
            <a:ext cx="1683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Nominal </a:t>
            </a:r>
            <a:r>
              <a:rPr lang="en-US" sz="2000" dirty="0" err="1" smtClean="0"/>
              <a:t>tt+bb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0500" y="3581400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x2 </a:t>
            </a:r>
            <a:r>
              <a:rPr lang="en-US" sz="2000" dirty="0" err="1" smtClean="0"/>
              <a:t>tt+bb</a:t>
            </a:r>
            <a:r>
              <a:rPr lang="en-US" sz="2000" dirty="0" smtClean="0"/>
              <a:t> XS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977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82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tt+bb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tt+lf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discriminant– 8TeV 5fb</a:t>
            </a:r>
            <a:r>
              <a:rPr lang="en-US" sz="28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L+J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mu+ele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33400"/>
            <a:ext cx="876300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==5 Jets, &gt;=3 </a:t>
            </a:r>
            <a:r>
              <a:rPr lang="en-US" dirty="0" err="1" smtClean="0"/>
              <a:t>bTags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This category shows some improvement overall when doubling the </a:t>
            </a:r>
            <a:r>
              <a:rPr lang="en-US" dirty="0" err="1" smtClean="0"/>
              <a:t>tt+bb</a:t>
            </a:r>
            <a:r>
              <a:rPr lang="en-US" dirty="0" smtClean="0"/>
              <a:t> XS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&gt;=6 Jets, &gt;=3 </a:t>
            </a:r>
            <a:r>
              <a:rPr lang="en-US" dirty="0" err="1" smtClean="0"/>
              <a:t>bTags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This category only shows slight improvement overall when doubling </a:t>
            </a:r>
            <a:r>
              <a:rPr lang="en-US" dirty="0" err="1" smtClean="0"/>
              <a:t>tt+bb</a:t>
            </a:r>
            <a:r>
              <a:rPr lang="en-US" dirty="0" smtClean="0"/>
              <a:t> XS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n the most sensitive region of the discriminant for </a:t>
            </a:r>
            <a:r>
              <a:rPr lang="en-US" dirty="0" err="1" smtClean="0"/>
              <a:t>tt+bb</a:t>
            </a:r>
            <a:r>
              <a:rPr lang="en-US" dirty="0" smtClean="0"/>
              <a:t>, the nominal XS showed shows the better agreement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By designing an MVA to look specifically for </a:t>
            </a:r>
            <a:r>
              <a:rPr lang="en-US" dirty="0" err="1" smtClean="0"/>
              <a:t>tt+bb</a:t>
            </a:r>
            <a:r>
              <a:rPr lang="en-US" dirty="0" smtClean="0"/>
              <a:t>, we can gauge how accurately we believe we are modeling this process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It is not clear that increasing the </a:t>
            </a:r>
            <a:r>
              <a:rPr lang="en-US" dirty="0" err="1" smtClean="0"/>
              <a:t>tt+bb</a:t>
            </a:r>
            <a:r>
              <a:rPr lang="en-US" dirty="0" smtClean="0"/>
              <a:t> X-section is the right thing to do for all categories.  Hence, we propose to increase our systematic uncertainty on the normalization of this process to a larger number, 100%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Also, even though we look at these plots and can make statements about the yields/shapes for these different scenarios,  there is no statistically significant discrepancy in any of the nominal shapes.  The size of the </a:t>
            </a:r>
            <a:r>
              <a:rPr lang="en-US" dirty="0" err="1" smtClean="0"/>
              <a:t>tt+bb</a:t>
            </a:r>
            <a:r>
              <a:rPr lang="en-US" dirty="0" smtClean="0"/>
              <a:t>  “signal” is approximately the same size as the uncertainty of the background (which is driven by </a:t>
            </a:r>
            <a:r>
              <a:rPr lang="en-US" dirty="0" err="1" smtClean="0"/>
              <a:t>tt+lf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66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83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Pre/Post Fit Comparison – 8 </a:t>
            </a:r>
            <a:r>
              <a:rPr lang="en-US" sz="3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 fb</a:t>
            </a:r>
            <a:r>
              <a:rPr lang="en-US" sz="38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4" name="Picture 3" descr="https___twiki.cern.ch_twiki_pub_CMS_HIG12035QADRAFT_ttH_8TeV_norm_ratio_postfit_over_pre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1600"/>
            <a:ext cx="4653308" cy="1219200"/>
          </a:xfrm>
          <a:prstGeom prst="rect">
            <a:avLst/>
          </a:prstGeom>
        </p:spPr>
      </p:pic>
      <p:pic>
        <p:nvPicPr>
          <p:cNvPr id="11" name="Picture 10" descr="https___twiki.cern.ch_twiki_pub_CMS_HIG12035QADRAFT_ttH_8TeV_prefit_postfit_norm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685799"/>
            <a:ext cx="4419600" cy="57975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990600"/>
            <a:ext cx="426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Pre-fit versus post-fit normalizations for all backgrounds and signal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In general, background uncertainties reduced, signal uncertainty increased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K-Factor for </a:t>
            </a:r>
            <a:r>
              <a:rPr lang="en-US" dirty="0" err="1" smtClean="0"/>
              <a:t>tt+bb</a:t>
            </a:r>
            <a:r>
              <a:rPr lang="en-US" dirty="0" smtClean="0"/>
              <a:t> consistent with expectations from NLO comparisons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7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84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Variables, all Categories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35814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Above: Variables used for the </a:t>
            </a:r>
            <a:r>
              <a:rPr lang="en-US" dirty="0" err="1" smtClean="0"/>
              <a:t>ttbb</a:t>
            </a:r>
            <a:r>
              <a:rPr lang="en-US" dirty="0" smtClean="0"/>
              <a:t>/</a:t>
            </a:r>
            <a:r>
              <a:rPr lang="en-US" dirty="0" err="1" smtClean="0"/>
              <a:t>ttH</a:t>
            </a:r>
            <a:r>
              <a:rPr lang="en-US" dirty="0" smtClean="0"/>
              <a:t> discriminant in the most signal sensitive categories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Right: Variables used for </a:t>
            </a:r>
            <a:r>
              <a:rPr lang="en-US" dirty="0" err="1" smtClean="0"/>
              <a:t>tt+Jets</a:t>
            </a:r>
            <a:r>
              <a:rPr lang="en-US" dirty="0" smtClean="0"/>
              <a:t>/</a:t>
            </a:r>
            <a:r>
              <a:rPr lang="en-US" dirty="0" err="1" smtClean="0"/>
              <a:t>ttH</a:t>
            </a:r>
            <a:r>
              <a:rPr lang="en-US" dirty="0" smtClean="0"/>
              <a:t> discriminant used in signal extraction and limit setting</a:t>
            </a:r>
          </a:p>
          <a:p>
            <a:pPr marL="285750" indent="-285750">
              <a:buFont typeface="Wingdings" charset="2"/>
              <a:buChar char="²"/>
            </a:pPr>
            <a:endParaRPr lang="en-US" dirty="0"/>
          </a:p>
        </p:txBody>
      </p:sp>
      <p:pic>
        <p:nvPicPr>
          <p:cNvPr id="5" name="Picture 4" descr="table_14__HIG-13-019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44" y="914400"/>
            <a:ext cx="5319178" cy="4343400"/>
          </a:xfrm>
          <a:prstGeom prst="rect">
            <a:avLst/>
          </a:prstGeom>
        </p:spPr>
      </p:pic>
      <p:pic>
        <p:nvPicPr>
          <p:cNvPr id="9" name="Picture 8" descr="table_15__HIG-13-019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53" y="914400"/>
            <a:ext cx="478743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tH_legend_1column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657600"/>
            <a:ext cx="2057400" cy="2819400"/>
          </a:xfrm>
          <a:prstGeom prst="rect">
            <a:avLst/>
          </a:prstGeom>
        </p:spPr>
      </p:pic>
      <p:pic>
        <p:nvPicPr>
          <p:cNvPr id="13" name="Picture 12" descr="lep_jet_csv_3_5j3t_cumulative_wRatio_noLegend_li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2057400" cy="2819400"/>
          </a:xfrm>
          <a:prstGeom prst="rect">
            <a:avLst/>
          </a:prstGeom>
        </p:spPr>
      </p:pic>
      <p:pic>
        <p:nvPicPr>
          <p:cNvPr id="14" name="Picture 13" descr="lep_jet_csv_4_5j3t_cumulative_wRatio_noLegend_li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57600"/>
            <a:ext cx="2133600" cy="2819400"/>
          </a:xfrm>
          <a:prstGeom prst="rect">
            <a:avLst/>
          </a:prstGeom>
        </p:spPr>
      </p:pic>
      <p:pic>
        <p:nvPicPr>
          <p:cNvPr id="12" name="Picture 11" descr="lep_HT_5j3t_cumulative_wRatio_noLegend_li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85800"/>
            <a:ext cx="2133600" cy="2971800"/>
          </a:xfrm>
          <a:prstGeom prst="rect">
            <a:avLst/>
          </a:prstGeom>
        </p:spPr>
      </p:pic>
      <p:pic>
        <p:nvPicPr>
          <p:cNvPr id="10" name="Picture 9" descr="lep_avg_btag_disc_btags_5j3t_cumulative_wRatio_noLegend_lin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85800"/>
            <a:ext cx="2133600" cy="2971800"/>
          </a:xfrm>
          <a:prstGeom prst="rect">
            <a:avLst/>
          </a:prstGeom>
        </p:spPr>
      </p:pic>
      <p:pic>
        <p:nvPicPr>
          <p:cNvPr id="4" name="Picture 3" descr="lep_all_sum_pt_with_met_5j3t_cumulative_wRatio_noLegend_lin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2057400" cy="29718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85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Boosted Decision Tree - Input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6" name="Rectangle 15"/>
          <p:cNvSpPr/>
          <p:nvPr/>
        </p:nvSpPr>
        <p:spPr>
          <a:xfrm>
            <a:off x="6248400" y="941486"/>
            <a:ext cx="2895600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Train </a:t>
            </a:r>
            <a:r>
              <a:rPr lang="en-US" b="1" dirty="0" smtClean="0"/>
              <a:t>BDT</a:t>
            </a:r>
            <a:r>
              <a:rPr lang="en-US" b="1" dirty="0" smtClean="0"/>
              <a:t>, </a:t>
            </a:r>
            <a:r>
              <a:rPr lang="en-US" dirty="0" smtClean="0"/>
              <a:t>10 </a:t>
            </a:r>
            <a:r>
              <a:rPr lang="en-US" dirty="0"/>
              <a:t>variables </a:t>
            </a:r>
            <a:r>
              <a:rPr lang="en-US" dirty="0" smtClean="0"/>
              <a:t> depending </a:t>
            </a:r>
            <a:r>
              <a:rPr lang="en-US" dirty="0"/>
              <a:t>on category (</a:t>
            </a:r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 smtClean="0"/>
              <a:t>==5j, ==3t, signal scaled x 30):</a:t>
            </a:r>
            <a:endParaRPr lang="en-US" i="1" dirty="0" smtClean="0"/>
          </a:p>
          <a:p>
            <a:pPr marL="285750" indent="-285750">
              <a:buFont typeface="Wingdings" charset="2"/>
              <a:buChar char="²"/>
            </a:pPr>
            <a:r>
              <a:rPr lang="en-US" dirty="0"/>
              <a:t>Sum of </a:t>
            </a:r>
            <a:r>
              <a:rPr lang="en-US" dirty="0" err="1"/>
              <a:t>pT</a:t>
            </a:r>
            <a:r>
              <a:rPr lang="en-US" dirty="0"/>
              <a:t> for lepton, jets, </a:t>
            </a:r>
            <a:r>
              <a:rPr lang="en-US" dirty="0" smtClean="0"/>
              <a:t>MET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/>
              <a:t>b-tag </a:t>
            </a:r>
            <a:r>
              <a:rPr lang="en-US" dirty="0" smtClean="0"/>
              <a:t>discriminant value </a:t>
            </a:r>
            <a:r>
              <a:rPr lang="en-US" dirty="0"/>
              <a:t>(CSV) </a:t>
            </a:r>
            <a:r>
              <a:rPr lang="en-US" dirty="0" smtClean="0"/>
              <a:t>for tagged </a:t>
            </a:r>
            <a:r>
              <a:rPr lang="en-US" dirty="0"/>
              <a:t>jets 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/>
              <a:t>Scalar Sum of </a:t>
            </a:r>
            <a:r>
              <a:rPr lang="en-US" dirty="0" err="1" smtClean="0"/>
              <a:t>pT</a:t>
            </a:r>
            <a:r>
              <a:rPr lang="en-US" dirty="0" smtClean="0"/>
              <a:t>, Jets (</a:t>
            </a:r>
            <a:r>
              <a:rPr lang="en-US" dirty="0" err="1" smtClean="0"/>
              <a:t>Ht</a:t>
            </a:r>
            <a:r>
              <a:rPr lang="en-US" dirty="0" smtClean="0"/>
              <a:t>) 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/>
              <a:t>Third highest b-tag CSV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/>
              <a:t>Fourth </a:t>
            </a:r>
            <a:r>
              <a:rPr lang="en-US" dirty="0"/>
              <a:t>highest </a:t>
            </a:r>
            <a:r>
              <a:rPr lang="en-US" dirty="0" smtClean="0"/>
              <a:t>CSV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>
                <a:solidFill>
                  <a:srgbClr val="7F7F7F"/>
                </a:solidFill>
              </a:rPr>
              <a:t>Highest </a:t>
            </a:r>
            <a:r>
              <a:rPr lang="en-US" dirty="0" err="1">
                <a:solidFill>
                  <a:srgbClr val="7F7F7F"/>
                </a:solidFill>
              </a:rPr>
              <a:t>pT</a:t>
            </a:r>
            <a:r>
              <a:rPr lang="en-US" dirty="0">
                <a:solidFill>
                  <a:srgbClr val="7F7F7F"/>
                </a:solidFill>
              </a:rPr>
              <a:t> jet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>
                <a:solidFill>
                  <a:srgbClr val="7F7F7F"/>
                </a:solidFill>
              </a:rPr>
              <a:t>Second highest </a:t>
            </a:r>
            <a:r>
              <a:rPr lang="en-US" dirty="0" err="1">
                <a:solidFill>
                  <a:srgbClr val="7F7F7F"/>
                </a:solidFill>
              </a:rPr>
              <a:t>pT</a:t>
            </a:r>
            <a:r>
              <a:rPr lang="en-US" dirty="0">
                <a:solidFill>
                  <a:srgbClr val="7F7F7F"/>
                </a:solidFill>
              </a:rPr>
              <a:t> jet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>
                <a:solidFill>
                  <a:srgbClr val="7F7F7F"/>
                </a:solidFill>
              </a:rPr>
              <a:t>Third Highest </a:t>
            </a:r>
            <a:r>
              <a:rPr lang="en-US" dirty="0" err="1">
                <a:solidFill>
                  <a:srgbClr val="7F7F7F"/>
                </a:solidFill>
              </a:rPr>
              <a:t>pT</a:t>
            </a:r>
            <a:r>
              <a:rPr lang="en-US" dirty="0">
                <a:solidFill>
                  <a:srgbClr val="7F7F7F"/>
                </a:solidFill>
              </a:rPr>
              <a:t> jet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>
                <a:solidFill>
                  <a:srgbClr val="7F7F7F"/>
                </a:solidFill>
              </a:rPr>
              <a:t>Fourth highest </a:t>
            </a:r>
            <a:r>
              <a:rPr lang="en-US" dirty="0" err="1">
                <a:solidFill>
                  <a:srgbClr val="7F7F7F"/>
                </a:solidFill>
              </a:rPr>
              <a:t>pT</a:t>
            </a:r>
            <a:r>
              <a:rPr lang="en-US" dirty="0">
                <a:solidFill>
                  <a:srgbClr val="7F7F7F"/>
                </a:solidFill>
              </a:rPr>
              <a:t> jet 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>
                <a:solidFill>
                  <a:srgbClr val="7F7F7F"/>
                </a:solidFill>
              </a:rPr>
              <a:t>Sum of Jet </a:t>
            </a:r>
            <a:r>
              <a:rPr lang="en-US" dirty="0" err="1">
                <a:solidFill>
                  <a:srgbClr val="7F7F7F"/>
                </a:solidFill>
              </a:rPr>
              <a:t>pT</a:t>
            </a:r>
            <a:r>
              <a:rPr lang="en-US" dirty="0">
                <a:solidFill>
                  <a:srgbClr val="7F7F7F"/>
                </a:solidFill>
              </a:rPr>
              <a:t> / Sum of jet Energy </a:t>
            </a:r>
          </a:p>
          <a:p>
            <a:pPr marL="285750" indent="-285750">
              <a:buFont typeface="Wingdings" charset="2"/>
              <a:buChar char="²"/>
            </a:pPr>
            <a:endParaRPr lang="en-US" dirty="0"/>
          </a:p>
        </p:txBody>
      </p:sp>
      <p:pic>
        <p:nvPicPr>
          <p:cNvPr id="19" name="Picture 18" descr="samples_legend_tall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733800"/>
            <a:ext cx="2057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7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ep_jet_pt_4_5j3t_cumulative_wRatio_noLegend_l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2057400" cy="2819400"/>
          </a:xfrm>
          <a:prstGeom prst="rect">
            <a:avLst/>
          </a:prstGeom>
        </p:spPr>
      </p:pic>
      <p:pic>
        <p:nvPicPr>
          <p:cNvPr id="11" name="Picture 10" descr="lep_jet_pt_3_5j3t_cumulative_wRatio_noLegend_li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85800"/>
            <a:ext cx="2057400" cy="2971800"/>
          </a:xfrm>
          <a:prstGeom prst="rect">
            <a:avLst/>
          </a:prstGeom>
        </p:spPr>
      </p:pic>
      <p:pic>
        <p:nvPicPr>
          <p:cNvPr id="9" name="Picture 8" descr="lep_jet_pt_2_5j3t_cumulative_wRatio_noLegend_li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85800"/>
            <a:ext cx="2133600" cy="2971800"/>
          </a:xfrm>
          <a:prstGeom prst="rect">
            <a:avLst/>
          </a:prstGeom>
        </p:spPr>
      </p:pic>
      <p:pic>
        <p:nvPicPr>
          <p:cNvPr id="5" name="Picture 4" descr="lep_jet_pt_1_5j3t_cumulative_wRatio_noLegend_li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2057400" cy="29718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86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Boosted Decision Tree - Input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16" name="Rectangle 15"/>
          <p:cNvSpPr/>
          <p:nvPr/>
        </p:nvSpPr>
        <p:spPr>
          <a:xfrm>
            <a:off x="6248400" y="941486"/>
            <a:ext cx="2895600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 smtClean="0"/>
              <a:t>Train </a:t>
            </a:r>
            <a:r>
              <a:rPr lang="en-US" b="1" dirty="0" smtClean="0"/>
              <a:t>BDT</a:t>
            </a:r>
            <a:r>
              <a:rPr lang="en-US" b="1" dirty="0" smtClean="0"/>
              <a:t>, </a:t>
            </a:r>
            <a:r>
              <a:rPr lang="en-US" dirty="0" smtClean="0"/>
              <a:t>10 </a:t>
            </a:r>
            <a:r>
              <a:rPr lang="en-US" dirty="0"/>
              <a:t>variables </a:t>
            </a:r>
            <a:r>
              <a:rPr lang="en-US" dirty="0" smtClean="0"/>
              <a:t> depending </a:t>
            </a:r>
            <a:r>
              <a:rPr lang="en-US" dirty="0"/>
              <a:t>on category (</a:t>
            </a:r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 smtClean="0"/>
              <a:t>==5j, ==3t, signal scaled x 30 ):</a:t>
            </a:r>
            <a:endParaRPr lang="en-US" i="1" dirty="0" smtClean="0"/>
          </a:p>
          <a:p>
            <a:pPr marL="285750" indent="-285750">
              <a:buFont typeface="Wingdings" charset="2"/>
              <a:buChar char="²"/>
            </a:pPr>
            <a:r>
              <a:rPr lang="en-US" dirty="0">
                <a:solidFill>
                  <a:srgbClr val="7F7F7F"/>
                </a:solidFill>
              </a:rPr>
              <a:t>Sum of </a:t>
            </a:r>
            <a:r>
              <a:rPr lang="en-US" dirty="0" err="1">
                <a:solidFill>
                  <a:srgbClr val="7F7F7F"/>
                </a:solidFill>
              </a:rPr>
              <a:t>pT</a:t>
            </a:r>
            <a:r>
              <a:rPr lang="en-US" dirty="0">
                <a:solidFill>
                  <a:srgbClr val="7F7F7F"/>
                </a:solidFill>
              </a:rPr>
              <a:t> for lepton, jets, MET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err="1">
                <a:solidFill>
                  <a:srgbClr val="7F7F7F"/>
                </a:solidFill>
              </a:rPr>
              <a:t>avg</a:t>
            </a:r>
            <a:r>
              <a:rPr lang="en-US" dirty="0">
                <a:solidFill>
                  <a:srgbClr val="7F7F7F"/>
                </a:solidFill>
              </a:rPr>
              <a:t> b-tag discriminant value (CSV) for tagged jets 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>
                <a:solidFill>
                  <a:srgbClr val="7F7F7F"/>
                </a:solidFill>
              </a:rPr>
              <a:t>Scalar Sum of </a:t>
            </a:r>
            <a:r>
              <a:rPr lang="en-US" dirty="0" err="1">
                <a:solidFill>
                  <a:srgbClr val="7F7F7F"/>
                </a:solidFill>
              </a:rPr>
              <a:t>pT</a:t>
            </a:r>
            <a:r>
              <a:rPr lang="en-US" dirty="0">
                <a:solidFill>
                  <a:srgbClr val="7F7F7F"/>
                </a:solidFill>
              </a:rPr>
              <a:t>, Jets (</a:t>
            </a:r>
            <a:r>
              <a:rPr lang="en-US" dirty="0" err="1">
                <a:solidFill>
                  <a:srgbClr val="7F7F7F"/>
                </a:solidFill>
              </a:rPr>
              <a:t>Ht</a:t>
            </a:r>
            <a:r>
              <a:rPr lang="en-US" dirty="0">
                <a:solidFill>
                  <a:srgbClr val="7F7F7F"/>
                </a:solidFill>
              </a:rPr>
              <a:t>) 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>
                <a:solidFill>
                  <a:srgbClr val="7F7F7F"/>
                </a:solidFill>
              </a:rPr>
              <a:t>Third highest b-tag CSV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>
                <a:solidFill>
                  <a:srgbClr val="7F7F7F"/>
                </a:solidFill>
              </a:rPr>
              <a:t>Fourth highest CSV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/>
              <a:t>H</a:t>
            </a:r>
            <a:r>
              <a:rPr lang="en-US" dirty="0" smtClean="0"/>
              <a:t>ighest </a:t>
            </a:r>
            <a:r>
              <a:rPr lang="en-US" dirty="0" err="1" smtClean="0"/>
              <a:t>pT</a:t>
            </a:r>
            <a:r>
              <a:rPr lang="en-US" dirty="0" smtClean="0"/>
              <a:t> jet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/>
              <a:t>Second highest </a:t>
            </a:r>
            <a:r>
              <a:rPr lang="en-US" dirty="0" err="1" smtClean="0"/>
              <a:t>pT</a:t>
            </a:r>
            <a:r>
              <a:rPr lang="en-US" dirty="0" smtClean="0"/>
              <a:t> jet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/>
              <a:t>Third Highest </a:t>
            </a:r>
            <a:r>
              <a:rPr lang="en-US" dirty="0" err="1" smtClean="0"/>
              <a:t>pT</a:t>
            </a:r>
            <a:r>
              <a:rPr lang="en-US" dirty="0" smtClean="0"/>
              <a:t> jet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/>
              <a:t>Fourth highest </a:t>
            </a:r>
            <a:r>
              <a:rPr lang="en-US" dirty="0" err="1" smtClean="0"/>
              <a:t>pT</a:t>
            </a:r>
            <a:r>
              <a:rPr lang="en-US" dirty="0" smtClean="0"/>
              <a:t> jet 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/>
              <a:t>Sum of Jet </a:t>
            </a:r>
            <a:r>
              <a:rPr lang="en-US" dirty="0" err="1" smtClean="0"/>
              <a:t>pT</a:t>
            </a:r>
            <a:r>
              <a:rPr lang="en-US" dirty="0" smtClean="0"/>
              <a:t> / Sum of jet Energy </a:t>
            </a:r>
            <a:endParaRPr lang="en-US" dirty="0"/>
          </a:p>
        </p:txBody>
      </p:sp>
      <p:pic>
        <p:nvPicPr>
          <p:cNvPr id="13" name="Picture 12" descr="d2MCPlots_min_dr_tagged_jets_cut5_j5_t3_Combined_HtWgt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733800"/>
            <a:ext cx="2133600" cy="2667000"/>
          </a:xfrm>
          <a:prstGeom prst="rect">
            <a:avLst/>
          </a:prstGeom>
        </p:spPr>
      </p:pic>
      <p:pic>
        <p:nvPicPr>
          <p:cNvPr id="17" name="Picture 16" descr="lep_pt_all_jets_over_E_all_jets_5j3t_cumulative_wRatio_noLegend_lin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57600"/>
            <a:ext cx="2133600" cy="2819400"/>
          </a:xfrm>
          <a:prstGeom prst="rect">
            <a:avLst/>
          </a:prstGeom>
        </p:spPr>
      </p:pic>
      <p:pic>
        <p:nvPicPr>
          <p:cNvPr id="20" name="Picture 19" descr="samples_legend_tall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733800"/>
            <a:ext cx="2057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1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ep_disc_final10v16_8TeV_CFMlpANN_BDT_5j3t_cumulative_wRatio_noLegend_l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85800"/>
            <a:ext cx="4419600" cy="5791200"/>
          </a:xfrm>
          <a:prstGeom prst="rect">
            <a:avLst/>
          </a:prstGeom>
        </p:spPr>
      </p:pic>
      <p:pic>
        <p:nvPicPr>
          <p:cNvPr id="5" name="Picture 4" descr="samples_legend_tal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990600"/>
            <a:ext cx="2438400" cy="3176588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87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Boosted Decision Tree – Output 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85800"/>
            <a:ext cx="2438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Events which are more similar to largest background, </a:t>
            </a:r>
            <a:r>
              <a:rPr lang="en-US" dirty="0" err="1" smtClean="0"/>
              <a:t>tt+jets</a:t>
            </a:r>
            <a:r>
              <a:rPr lang="en-US" dirty="0" smtClean="0"/>
              <a:t>, have values closer to -1, events which are most similar to </a:t>
            </a:r>
            <a:r>
              <a:rPr lang="en-US" dirty="0" err="1" smtClean="0"/>
              <a:t>ttH</a:t>
            </a:r>
            <a:r>
              <a:rPr lang="en-US" dirty="0" smtClean="0"/>
              <a:t>, have values closer to 1</a:t>
            </a:r>
          </a:p>
          <a:p>
            <a:pPr marL="285750" indent="-285750">
              <a:buFont typeface="Wingdings" charset="2"/>
              <a:buChar char="v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Example to the right is from the </a:t>
            </a:r>
            <a:r>
              <a:rPr lang="en-US" dirty="0" err="1" smtClean="0"/>
              <a:t>Lepton+Jets</a:t>
            </a:r>
            <a:r>
              <a:rPr lang="en-US" dirty="0" smtClean="0"/>
              <a:t> analysis:  (==</a:t>
            </a:r>
            <a:r>
              <a:rPr lang="en-US" dirty="0"/>
              <a:t>5</a:t>
            </a:r>
            <a:r>
              <a:rPr lang="en-US" dirty="0" smtClean="0"/>
              <a:t>Jets,==3Tags)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88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Reweighting – 19.5 fb</a:t>
            </a:r>
            <a:r>
              <a:rPr lang="en-US" sz="35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85800"/>
            <a:ext cx="28956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New Monte Carlo </a:t>
            </a:r>
            <a:r>
              <a:rPr lang="en-US" dirty="0" err="1" smtClean="0"/>
              <a:t>ttJets</a:t>
            </a:r>
            <a:r>
              <a:rPr lang="en-US" dirty="0" smtClean="0"/>
              <a:t> samples also exhibited the same discrepancy with respect to data that we previously used </a:t>
            </a:r>
            <a:r>
              <a:rPr lang="en-US" dirty="0" err="1" smtClean="0"/>
              <a:t>Ht</a:t>
            </a:r>
            <a:r>
              <a:rPr lang="en-US" dirty="0" smtClean="0"/>
              <a:t> reweighting to correct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Top </a:t>
            </a:r>
            <a:r>
              <a:rPr lang="en-US" dirty="0" err="1" smtClean="0"/>
              <a:t>pT</a:t>
            </a:r>
            <a:r>
              <a:rPr lang="en-US" dirty="0" smtClean="0"/>
              <a:t> cross section measured in data and compared to </a:t>
            </a:r>
            <a:r>
              <a:rPr lang="en-US" dirty="0" err="1" smtClean="0"/>
              <a:t>madgraph</a:t>
            </a:r>
            <a:r>
              <a:rPr lang="en-US" dirty="0" smtClean="0"/>
              <a:t> </a:t>
            </a:r>
            <a:r>
              <a:rPr lang="en-US" dirty="0" err="1" smtClean="0"/>
              <a:t>monte</a:t>
            </a:r>
            <a:r>
              <a:rPr lang="en-US" dirty="0" smtClean="0"/>
              <a:t> </a:t>
            </a:r>
            <a:r>
              <a:rPr lang="en-US" dirty="0" err="1" smtClean="0"/>
              <a:t>carlo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Top </a:t>
            </a:r>
            <a:r>
              <a:rPr lang="en-US" dirty="0" err="1" smtClean="0"/>
              <a:t>pT</a:t>
            </a:r>
            <a:r>
              <a:rPr lang="en-US" dirty="0" smtClean="0"/>
              <a:t> at </a:t>
            </a:r>
            <a:r>
              <a:rPr lang="en-US" dirty="0" err="1" smtClean="0"/>
              <a:t>genParton</a:t>
            </a:r>
            <a:r>
              <a:rPr lang="en-US" dirty="0" smtClean="0"/>
              <a:t> level is softer than data at low </a:t>
            </a:r>
            <a:r>
              <a:rPr lang="en-US" dirty="0" err="1" smtClean="0"/>
              <a:t>pT</a:t>
            </a:r>
            <a:r>
              <a:rPr lang="en-US" dirty="0" smtClean="0"/>
              <a:t>, so correction factor and associated systematic uncertainty added to the analysis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371600"/>
            <a:ext cx="5943600" cy="41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3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89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Reweighting – 19.5 fb</a:t>
            </a:r>
            <a:r>
              <a:rPr lang="en-US" sz="35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85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&gt;=4Jets &gt;=2Tags Data to Monte Comparison before (left) and after (right) top </a:t>
            </a:r>
            <a:r>
              <a:rPr lang="en-US" dirty="0" err="1" smtClean="0"/>
              <a:t>pT</a:t>
            </a:r>
            <a:r>
              <a:rPr lang="en-US" dirty="0" smtClean="0"/>
              <a:t> reweighting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Sloped trend clearly reduced, and based off of data-driven measurements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Replaces </a:t>
            </a:r>
            <a:r>
              <a:rPr lang="en-US" dirty="0" err="1" smtClean="0"/>
              <a:t>Ht</a:t>
            </a:r>
            <a:r>
              <a:rPr lang="en-US" dirty="0" smtClean="0"/>
              <a:t> re-weighting from previous iteration of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853070"/>
            <a:ext cx="8222456" cy="45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1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9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LHC Overview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4" name="Picture 3" descr="LHC_injection_comple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1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90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bTag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Factors – 19.5 fb</a:t>
            </a:r>
            <a:r>
              <a:rPr lang="en-US" sz="35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09600"/>
            <a:ext cx="4419600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When updating to the full 8 </a:t>
            </a:r>
            <a:r>
              <a:rPr lang="en-US" dirty="0" err="1" smtClean="0"/>
              <a:t>TeV</a:t>
            </a:r>
            <a:r>
              <a:rPr lang="en-US" dirty="0" smtClean="0"/>
              <a:t> dataset, set discovered a new problem in the modeling of the </a:t>
            </a:r>
            <a:r>
              <a:rPr lang="en-US" dirty="0" err="1" smtClean="0"/>
              <a:t>bTagging</a:t>
            </a:r>
            <a:r>
              <a:rPr lang="en-US" dirty="0" smtClean="0"/>
              <a:t> discriminant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(Right) Data to MC comparisons of jet </a:t>
            </a:r>
            <a:r>
              <a:rPr lang="en-US" dirty="0" err="1" smtClean="0"/>
              <a:t>csv</a:t>
            </a:r>
            <a:r>
              <a:rPr lang="en-US" dirty="0" smtClean="0"/>
              <a:t> in the </a:t>
            </a:r>
            <a:r>
              <a:rPr lang="en-US" dirty="0" err="1" smtClean="0"/>
              <a:t>Lepton+Jets</a:t>
            </a:r>
            <a:r>
              <a:rPr lang="en-US" dirty="0" smtClean="0"/>
              <a:t> ==4Jet ==2Tag channel shows a distinctive “bow” in the </a:t>
            </a:r>
            <a:r>
              <a:rPr lang="en-US" dirty="0" err="1" smtClean="0"/>
              <a:t>csv</a:t>
            </a:r>
            <a:r>
              <a:rPr lang="en-US" dirty="0" smtClean="0"/>
              <a:t> shape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Since we rely heavily on CSV shape in our signal extraction BDT, it is necessary to model this variable correctly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Data-Driven correction factors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Tag and Probe in </a:t>
            </a:r>
            <a:r>
              <a:rPr lang="en-US" dirty="0" err="1" smtClean="0"/>
              <a:t>tt+jets</a:t>
            </a:r>
            <a:r>
              <a:rPr lang="en-US" dirty="0" smtClean="0"/>
              <a:t> enriched, 2jet, </a:t>
            </a:r>
            <a:r>
              <a:rPr lang="en-US" dirty="0" err="1" smtClean="0"/>
              <a:t>diLepton</a:t>
            </a:r>
            <a:r>
              <a:rPr lang="en-US" dirty="0" smtClean="0"/>
              <a:t> sample for efficiency scale factor (HF scale factor)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Tag and Probe in </a:t>
            </a:r>
            <a:r>
              <a:rPr lang="en-US" dirty="0" err="1" smtClean="0"/>
              <a:t>Z+jets</a:t>
            </a:r>
            <a:r>
              <a:rPr lang="en-US" dirty="0" smtClean="0"/>
              <a:t> enriched, 2 jet, </a:t>
            </a:r>
            <a:r>
              <a:rPr lang="en-US" dirty="0" err="1" smtClean="0"/>
              <a:t>diLepton</a:t>
            </a:r>
            <a:r>
              <a:rPr lang="en-US" dirty="0" smtClean="0"/>
              <a:t> sample for </a:t>
            </a:r>
            <a:r>
              <a:rPr lang="en-US" dirty="0" err="1" smtClean="0"/>
              <a:t>mistag</a:t>
            </a:r>
            <a:r>
              <a:rPr lang="en-US" dirty="0" smtClean="0"/>
              <a:t> scale factor (LF scale factor)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Bin in </a:t>
            </a:r>
            <a:r>
              <a:rPr lang="en-US" dirty="0" err="1" smtClean="0"/>
              <a:t>pT</a:t>
            </a:r>
            <a:r>
              <a:rPr lang="en-US" dirty="0" smtClean="0"/>
              <a:t> and eta for optimal SF extraction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376" y="990600"/>
            <a:ext cx="4587177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91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bTag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Factors – 19.5 fb</a:t>
            </a:r>
            <a:r>
              <a:rPr lang="en-US" sz="35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85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err="1" smtClean="0"/>
              <a:t>pT</a:t>
            </a:r>
            <a:r>
              <a:rPr lang="en-US" dirty="0" smtClean="0"/>
              <a:t> bins of [30,40], [40, 60], [60+] 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|eta| bins of [0, 0.8], [0.8, 1.6], [1.6, 2.4]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/>
              <a:t>(Above) Light Flavor (Below) Heavy </a:t>
            </a:r>
            <a:r>
              <a:rPr lang="en-US" dirty="0" smtClean="0"/>
              <a:t>Flavor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600200"/>
            <a:ext cx="90170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95800"/>
            <a:ext cx="9144000" cy="19826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3528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(Left) Data </a:t>
            </a:r>
            <a:r>
              <a:rPr lang="en-US" dirty="0" err="1" smtClean="0"/>
              <a:t>vs</a:t>
            </a:r>
            <a:r>
              <a:rPr lang="en-US" dirty="0" smtClean="0"/>
              <a:t> MC comparisons of LF/HF regions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(Center) Isolating LF/HF in data – subtract HF mc from LF data, and vice versa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(Right) Scale Factors after applying tag &amp; probe technique to selected sample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92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bTag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Factors – 19.5 fb</a:t>
            </a:r>
            <a:r>
              <a:rPr lang="en-US" sz="35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85800"/>
            <a:ext cx="3886200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(Above Left) ==4Jets ==2Tags jet </a:t>
            </a:r>
            <a:r>
              <a:rPr lang="en-US" dirty="0" err="1" smtClean="0"/>
              <a:t>csv</a:t>
            </a:r>
            <a:r>
              <a:rPr lang="en-US" dirty="0" smtClean="0"/>
              <a:t> distribution without scale factors – note distinct bow in center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(Above Right) ==4Jets ==2Tags jet </a:t>
            </a:r>
            <a:r>
              <a:rPr lang="en-US" dirty="0" err="1" smtClean="0"/>
              <a:t>csv</a:t>
            </a:r>
            <a:r>
              <a:rPr lang="en-US" dirty="0" smtClean="0"/>
              <a:t> distribution with scale factors – flat data/mc ratio shows </a:t>
            </a:r>
            <a:r>
              <a:rPr lang="en-US" dirty="0" err="1" smtClean="0"/>
              <a:t>csv</a:t>
            </a:r>
            <a:r>
              <a:rPr lang="en-US" dirty="0" smtClean="0"/>
              <a:t> factors derived in </a:t>
            </a:r>
            <a:r>
              <a:rPr lang="en-US" dirty="0" err="1" smtClean="0"/>
              <a:t>diLepton</a:t>
            </a:r>
            <a:r>
              <a:rPr lang="en-US" dirty="0" smtClean="0"/>
              <a:t> work in </a:t>
            </a:r>
            <a:r>
              <a:rPr lang="en-US" dirty="0" err="1" smtClean="0"/>
              <a:t>lepton+jets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(Below </a:t>
            </a:r>
            <a:r>
              <a:rPr lang="en-US" dirty="0"/>
              <a:t>Left) </a:t>
            </a:r>
            <a:r>
              <a:rPr lang="en-US" dirty="0" smtClean="0"/>
              <a:t>&gt;=6Jets </a:t>
            </a:r>
            <a:r>
              <a:rPr lang="en-US" dirty="0"/>
              <a:t>==2Tags jet </a:t>
            </a:r>
            <a:r>
              <a:rPr lang="en-US" dirty="0" err="1"/>
              <a:t>csv</a:t>
            </a:r>
            <a:r>
              <a:rPr lang="en-US" dirty="0"/>
              <a:t> distribution without scale factors – note distinct bow in </a:t>
            </a:r>
            <a:r>
              <a:rPr lang="en-US" dirty="0" smtClean="0"/>
              <a:t>center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(Below </a:t>
            </a:r>
            <a:r>
              <a:rPr lang="en-US" dirty="0"/>
              <a:t>Right) </a:t>
            </a:r>
            <a:r>
              <a:rPr lang="en-US" dirty="0" smtClean="0"/>
              <a:t>&gt;=6Jets </a:t>
            </a:r>
            <a:r>
              <a:rPr lang="en-US" dirty="0"/>
              <a:t>==2Tags jet </a:t>
            </a:r>
            <a:r>
              <a:rPr lang="en-US" dirty="0" err="1"/>
              <a:t>csv</a:t>
            </a:r>
            <a:r>
              <a:rPr lang="en-US" dirty="0"/>
              <a:t> distribution with scale factors – flat data/mc ratio shows </a:t>
            </a:r>
            <a:r>
              <a:rPr lang="en-US" dirty="0" err="1"/>
              <a:t>csv</a:t>
            </a:r>
            <a:r>
              <a:rPr lang="en-US" dirty="0"/>
              <a:t> factors derived in </a:t>
            </a:r>
            <a:r>
              <a:rPr lang="en-US" dirty="0" err="1"/>
              <a:t>diLepton</a:t>
            </a:r>
            <a:r>
              <a:rPr lang="en-US" dirty="0"/>
              <a:t> work in </a:t>
            </a:r>
            <a:r>
              <a:rPr lang="en-US" dirty="0" err="1"/>
              <a:t>lepton+</a:t>
            </a:r>
            <a:r>
              <a:rPr lang="en-US" dirty="0" err="1" smtClean="0"/>
              <a:t>jets</a:t>
            </a:r>
            <a:r>
              <a:rPr lang="en-US" dirty="0" smtClean="0"/>
              <a:t> in high jet multiplicity environment</a:t>
            </a:r>
            <a:endParaRPr lang="en-US" dirty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644418"/>
            <a:ext cx="5257800" cy="58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4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93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bTag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Factors – 19.5 fb</a:t>
            </a:r>
            <a:r>
              <a:rPr lang="en-US" sz="35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85800"/>
            <a:ext cx="9144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(Below Right) ==4Jets ==2Tags jet </a:t>
            </a:r>
            <a:r>
              <a:rPr lang="en-US" dirty="0" err="1" smtClean="0"/>
              <a:t>csv</a:t>
            </a:r>
            <a:r>
              <a:rPr lang="en-US" dirty="0" smtClean="0"/>
              <a:t> distribution with scale factors, for selection of jets matched to W boson decays, using a X</a:t>
            </a:r>
            <a:r>
              <a:rPr lang="en-US" baseline="30000" dirty="0" smtClean="0"/>
              <a:t>2</a:t>
            </a:r>
            <a:r>
              <a:rPr lang="en-US" dirty="0" smtClean="0"/>
              <a:t> minimization algorithm- validating LF Scale Factors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(</a:t>
            </a:r>
            <a:r>
              <a:rPr lang="en-US" dirty="0"/>
              <a:t>Below </a:t>
            </a:r>
            <a:r>
              <a:rPr lang="en-US" dirty="0" smtClean="0"/>
              <a:t>Left) </a:t>
            </a:r>
            <a:r>
              <a:rPr lang="en-US" dirty="0"/>
              <a:t>==4Jets ==2Tags jet </a:t>
            </a:r>
            <a:r>
              <a:rPr lang="en-US" dirty="0" err="1"/>
              <a:t>csv</a:t>
            </a:r>
            <a:r>
              <a:rPr lang="en-US" dirty="0"/>
              <a:t> distribution with scale factors, for selection of jets matched to </a:t>
            </a:r>
            <a:r>
              <a:rPr lang="en-US" dirty="0" smtClean="0"/>
              <a:t>b-quark decays from top quarks, </a:t>
            </a:r>
            <a:r>
              <a:rPr lang="en-US" dirty="0"/>
              <a:t>using a X</a:t>
            </a:r>
            <a:r>
              <a:rPr lang="en-US" baseline="30000" dirty="0"/>
              <a:t>2</a:t>
            </a:r>
            <a:r>
              <a:rPr lang="en-US" dirty="0"/>
              <a:t> minimization </a:t>
            </a:r>
            <a:r>
              <a:rPr lang="en-US" dirty="0" smtClean="0"/>
              <a:t>algorithm – validating HF scale factors</a:t>
            </a:r>
            <a:endParaRPr lang="en-US" dirty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33601"/>
            <a:ext cx="789227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7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94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3094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bTag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Factors – 19.5 fb</a:t>
            </a:r>
            <a:r>
              <a:rPr lang="en-US" sz="35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 </a:t>
            </a:r>
            <a:r>
              <a:rPr lang="en-US" sz="3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2" name="TextBox 1"/>
          <p:cNvSpPr txBox="1"/>
          <p:nvPr/>
        </p:nvSpPr>
        <p:spPr>
          <a:xfrm>
            <a:off x="0" y="685800"/>
            <a:ext cx="36576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(Right) Comparison of Scale Factors and Uncertainties to </a:t>
            </a:r>
            <a:r>
              <a:rPr lang="en-US" dirty="0" err="1" smtClean="0"/>
              <a:t>bTag</a:t>
            </a:r>
            <a:r>
              <a:rPr lang="en-US" dirty="0" smtClean="0"/>
              <a:t> POG Scale Factors and uncertainties</a:t>
            </a:r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Measuring Scale factors in differential form comes at a cost of increased uncertainty bands</a:t>
            </a:r>
          </a:p>
          <a:p>
            <a:pPr marL="742950" lvl="1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Uncertainties based on: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JES Scale Up/Down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Purity Uncertainty from Subtracting MC from data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/>
              <a:t>Statistical uncertainty from using MC</a:t>
            </a:r>
            <a:endParaRPr lang="en-US" dirty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042" y="762000"/>
            <a:ext cx="5486946" cy="3733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105400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i="1" dirty="0"/>
              <a:t>Method described in AN-13-130 and is now an official </a:t>
            </a:r>
            <a:r>
              <a:rPr lang="en-US" b="1" i="1" dirty="0" err="1"/>
              <a:t>bTag</a:t>
            </a:r>
            <a:r>
              <a:rPr lang="en-US" b="1" i="1" dirty="0"/>
              <a:t> POG set of scale factors </a:t>
            </a:r>
          </a:p>
        </p:txBody>
      </p:sp>
    </p:spTree>
    <p:extLst>
      <p:ext uri="{BB962C8B-B14F-4D97-AF65-F5344CB8AC3E}">
        <p14:creationId xmlns:p14="http://schemas.microsoft.com/office/powerpoint/2010/main" val="30597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ataToMC_8TeV_plotWithErrors_postFitS_ljets_j5_t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85800"/>
            <a:ext cx="2360706" cy="28956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95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Boosted Decision Tree – Output 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pic>
        <p:nvPicPr>
          <p:cNvPr id="16" name="Picture 15" descr="ttH_legend_1column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505200"/>
            <a:ext cx="2209800" cy="2971800"/>
          </a:xfrm>
          <a:prstGeom prst="rect">
            <a:avLst/>
          </a:prstGeom>
        </p:spPr>
      </p:pic>
      <p:pic>
        <p:nvPicPr>
          <p:cNvPr id="2" name="Picture 1" descr="dataToMC_8TeV_plotWithErrors_postFitS_ljets_jge6_t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1" y="685800"/>
            <a:ext cx="2288221" cy="2895600"/>
          </a:xfrm>
          <a:prstGeom prst="rect">
            <a:avLst/>
          </a:prstGeom>
        </p:spPr>
      </p:pic>
      <p:pic>
        <p:nvPicPr>
          <p:cNvPr id="9" name="Picture 8" descr="dataToMC_8TeV_plotWithErrors_postFitS_ljets_j4_t3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85800"/>
            <a:ext cx="2329329" cy="2895600"/>
          </a:xfrm>
          <a:prstGeom prst="rect">
            <a:avLst/>
          </a:prstGeom>
        </p:spPr>
      </p:pic>
      <p:pic>
        <p:nvPicPr>
          <p:cNvPr id="12" name="Picture 11" descr="dataToMC_8TeV_plotWithErrors_postFitS_ljets_jge6_t3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85800"/>
            <a:ext cx="2286000" cy="2895600"/>
          </a:xfrm>
          <a:prstGeom prst="rect">
            <a:avLst/>
          </a:prstGeom>
        </p:spPr>
      </p:pic>
      <p:pic>
        <p:nvPicPr>
          <p:cNvPr id="17" name="Picture 16" descr="dataToMC_8TeV_plotWithErrors_postFitS_ljets_j4_t4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" y="3581400"/>
            <a:ext cx="2281297" cy="2895600"/>
          </a:xfrm>
          <a:prstGeom prst="rect">
            <a:avLst/>
          </a:prstGeom>
        </p:spPr>
      </p:pic>
      <p:pic>
        <p:nvPicPr>
          <p:cNvPr id="18" name="Picture 17" descr="dataToMC_8TeV_plotWithErrors_postFitS_ljets_j5_tge4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81400"/>
            <a:ext cx="2286000" cy="2895600"/>
          </a:xfrm>
          <a:prstGeom prst="rect">
            <a:avLst/>
          </a:prstGeom>
        </p:spPr>
      </p:pic>
      <p:pic>
        <p:nvPicPr>
          <p:cNvPr id="19" name="Picture 18" descr="dataToMC_8TeV_plotWithErrors_postFitS_ljets_jge6_tge4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81400"/>
            <a:ext cx="2286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2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475386"/>
            <a:ext cx="9144000" cy="382614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96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771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Systematic Uncertainties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– University of Virginia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1169760" cy="685800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-3583" y="692288"/>
            <a:ext cx="3737383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dirty="0" smtClean="0">
                <a:solidFill>
                  <a:srgbClr val="000000"/>
                </a:solidFill>
              </a:rPr>
              <a:t>Uncertainties table for sum of </a:t>
            </a:r>
            <a:r>
              <a:rPr lang="en-US" dirty="0" err="1" smtClean="0">
                <a:solidFill>
                  <a:srgbClr val="000000"/>
                </a:solidFill>
              </a:rPr>
              <a:t>ttbar+X</a:t>
            </a:r>
            <a:r>
              <a:rPr lang="en-US" dirty="0" smtClean="0">
                <a:solidFill>
                  <a:srgbClr val="000000"/>
                </a:solidFill>
              </a:rPr>
              <a:t> background yields</a:t>
            </a:r>
          </a:p>
          <a:p>
            <a:pPr marL="742950" lvl="1" indent="-285750">
              <a:buFont typeface="Wingdings" charset="2"/>
              <a:buChar char="²"/>
            </a:pPr>
            <a:r>
              <a:rPr lang="en-US" dirty="0" smtClean="0">
                <a:solidFill>
                  <a:srgbClr val="000000"/>
                </a:solidFill>
              </a:rPr>
              <a:t>&gt;=6Jet, &gt;=4Tag category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dirty="0" smtClean="0">
                <a:solidFill>
                  <a:srgbClr val="000000"/>
                </a:solidFill>
              </a:rPr>
              <a:t>QCD Scale– ie renormalization </a:t>
            </a:r>
            <a:r>
              <a:rPr lang="en-US" dirty="0">
                <a:solidFill>
                  <a:srgbClr val="000000"/>
                </a:solidFill>
              </a:rPr>
              <a:t>and factorization uncertainty </a:t>
            </a:r>
            <a:r>
              <a:rPr lang="en-US" dirty="0" smtClean="0">
                <a:solidFill>
                  <a:srgbClr val="000000"/>
                </a:solidFill>
              </a:rPr>
              <a:t>– MC </a:t>
            </a:r>
            <a:r>
              <a:rPr lang="en-US" dirty="0">
                <a:solidFill>
                  <a:srgbClr val="000000"/>
                </a:solidFill>
              </a:rPr>
              <a:t>only uncertainty, due to matrix element nature of calculations, it is the largest uncertainty in the analysis</a:t>
            </a:r>
          </a:p>
          <a:p>
            <a:pPr marL="285750" indent="-285750">
              <a:buFont typeface="Wingdings" charset="2"/>
              <a:buChar char="²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dirty="0" smtClean="0">
                <a:solidFill>
                  <a:srgbClr val="000000"/>
                </a:solidFill>
              </a:rPr>
              <a:t>bTagging efficiencies –differences in tagging efficiencies between data and MC</a:t>
            </a:r>
          </a:p>
          <a:p>
            <a:pPr marL="285750" indent="-285750">
              <a:buFont typeface="Wingdings" charset="2"/>
              <a:buChar char="²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dirty="0" smtClean="0">
                <a:solidFill>
                  <a:srgbClr val="000000"/>
                </a:solidFill>
              </a:rPr>
              <a:t>Other sources – uncertainties on scale of jet </a:t>
            </a:r>
            <a:r>
              <a:rPr lang="en-US" dirty="0">
                <a:solidFill>
                  <a:srgbClr val="000000"/>
                </a:solidFill>
              </a:rPr>
              <a:t>e</a:t>
            </a:r>
            <a:r>
              <a:rPr lang="en-US" dirty="0" smtClean="0">
                <a:solidFill>
                  <a:srgbClr val="000000"/>
                </a:solidFill>
              </a:rPr>
              <a:t>nergy measurement, momentum distributions of incoming colliding partons, and production rates of SM processes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 descr="table5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762000"/>
            <a:ext cx="5334000" cy="5638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3800" y="1219200"/>
            <a:ext cx="5410200" cy="15240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1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198" y="1356546"/>
            <a:ext cx="6268227" cy="3846412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97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Composition Comparison, 6j4t</a:t>
            </a:r>
            <a:endParaRPr lang="en-US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23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2000" dirty="0" smtClean="0"/>
              <a:t>CMS “Baseline” </a:t>
            </a:r>
            <a:r>
              <a:rPr lang="en-US" sz="2000" dirty="0" err="1" smtClean="0"/>
              <a:t>vs</a:t>
            </a:r>
            <a:r>
              <a:rPr lang="en-US" sz="2000" dirty="0" smtClean="0"/>
              <a:t> ATLAS results, taken from conference note </a:t>
            </a:r>
          </a:p>
          <a:p>
            <a:pPr marL="914400" lvl="1" indent="-457200">
              <a:buFont typeface="Wingdings" charset="2"/>
              <a:buChar char="²"/>
            </a:pPr>
            <a:r>
              <a:rPr lang="en-US" sz="2000" dirty="0" smtClean="0"/>
              <a:t>Error bars on CMS numbers are from </a:t>
            </a:r>
            <a:r>
              <a:rPr lang="en-US" sz="2000" b="1" i="1" dirty="0" smtClean="0"/>
              <a:t>shape systematics only </a:t>
            </a:r>
            <a:r>
              <a:rPr lang="en-US" sz="2000" dirty="0" smtClean="0"/>
              <a:t>from limit file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715972"/>
            <a:ext cx="261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2000" dirty="0"/>
              <a:t>Scaled to 20.3 fb</a:t>
            </a:r>
            <a:r>
              <a:rPr lang="en-US" sz="2000" baseline="30000" dirty="0"/>
              <a:t>-1</a:t>
            </a:r>
            <a:r>
              <a:rPr lang="en-US" sz="2000" dirty="0"/>
              <a:t>, ATLAS </a:t>
            </a:r>
            <a:r>
              <a:rPr lang="en-US" sz="2000" dirty="0" err="1" smtClean="0"/>
              <a:t>lumi</a:t>
            </a:r>
            <a:endParaRPr lang="en-US" sz="2000" dirty="0" smtClean="0"/>
          </a:p>
          <a:p>
            <a:pPr marL="457200" indent="-457200">
              <a:buFont typeface="Wingdings" charset="2"/>
              <a:buChar char="v"/>
            </a:pPr>
            <a:endParaRPr lang="en-US" sz="2000" dirty="0" smtClean="0"/>
          </a:p>
          <a:p>
            <a:pPr marL="457200" indent="-457200">
              <a:buFont typeface="Wingdings" charset="2"/>
              <a:buChar char="v"/>
            </a:pPr>
            <a:r>
              <a:rPr lang="en-US" sz="2000" dirty="0" err="1" smtClean="0"/>
              <a:t>tt+bb</a:t>
            </a:r>
            <a:r>
              <a:rPr lang="en-US" sz="2000" dirty="0" smtClean="0"/>
              <a:t> = </a:t>
            </a:r>
            <a:r>
              <a:rPr lang="en-US" sz="2000" dirty="0" err="1" smtClean="0"/>
              <a:t>tt</a:t>
            </a:r>
            <a:r>
              <a:rPr lang="en-US" sz="2000" dirty="0" smtClean="0"/>
              <a:t>+ 1,2b</a:t>
            </a:r>
            <a:endParaRPr lang="en-US" sz="2000" dirty="0"/>
          </a:p>
          <a:p>
            <a:pPr marL="457200" indent="-457200">
              <a:buFont typeface="Wingdings" charset="2"/>
              <a:buChar char="v"/>
            </a:pPr>
            <a:endParaRPr lang="en-US" sz="2000" dirty="0" smtClean="0"/>
          </a:p>
          <a:p>
            <a:pPr marL="457200" indent="-457200">
              <a:buFont typeface="Wingdings" charset="2"/>
              <a:buChar char="v"/>
            </a:pPr>
            <a:r>
              <a:rPr lang="en-US" sz="2000" dirty="0" err="1" smtClean="0"/>
              <a:t>f</a:t>
            </a:r>
            <a:r>
              <a:rPr lang="en-US" sz="2000" baseline="-25000" dirty="0" err="1" smtClean="0"/>
              <a:t>tt+I</a:t>
            </a:r>
            <a:r>
              <a:rPr lang="en-US" sz="2000" dirty="0"/>
              <a:t> =</a:t>
            </a:r>
            <a:r>
              <a:rPr lang="en-US" sz="2000" dirty="0" smtClean="0"/>
              <a:t> fraction of </a:t>
            </a:r>
            <a:r>
              <a:rPr lang="en-US" sz="2000" dirty="0" err="1" smtClean="0"/>
              <a:t>tt+Inclusive</a:t>
            </a:r>
            <a:r>
              <a:rPr lang="en-US" sz="2000" dirty="0" smtClean="0"/>
              <a:t> Jets </a:t>
            </a:r>
          </a:p>
          <a:p>
            <a:pPr marL="457200" indent="-457200">
              <a:buFont typeface="Wingdings" charset="2"/>
              <a:buChar char="v"/>
            </a:pPr>
            <a:endParaRPr lang="en-US" sz="2000" dirty="0"/>
          </a:p>
          <a:p>
            <a:pPr marL="457200" indent="-457200">
              <a:buFont typeface="Wingdings" charset="2"/>
              <a:buChar char="v"/>
            </a:pPr>
            <a:r>
              <a:rPr lang="en-US" sz="2000" dirty="0" smtClean="0"/>
              <a:t>Pre-fit yields for both experiments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5829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2000" dirty="0" smtClean="0"/>
              <a:t>In this category, fractional composition is rather different for ATLAS and CMS, with ATLAS claiming an increase in </a:t>
            </a:r>
            <a:r>
              <a:rPr lang="en-US" sz="2000" dirty="0" err="1" smtClean="0"/>
              <a:t>ttH</a:t>
            </a:r>
            <a:r>
              <a:rPr lang="en-US" sz="2000" dirty="0" smtClean="0"/>
              <a:t> signal but also </a:t>
            </a:r>
            <a:r>
              <a:rPr lang="en-US" sz="2000" dirty="0" err="1" smtClean="0"/>
              <a:t>tt+bb</a:t>
            </a:r>
            <a:r>
              <a:rPr lang="en-US" sz="2000" dirty="0" smtClean="0"/>
              <a:t> background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29161" y="1865909"/>
            <a:ext cx="4639617" cy="2112513"/>
          </a:xfrm>
          <a:prstGeom prst="rect">
            <a:avLst/>
          </a:prstGeom>
          <a:solidFill>
            <a:schemeClr val="tx2"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98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Composition Comparison, jet/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lepPt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25, 6j4t</a:t>
            </a:r>
            <a:endParaRPr lang="en-US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23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2000" dirty="0" smtClean="0"/>
              <a:t>CMS jet/</a:t>
            </a:r>
            <a:r>
              <a:rPr lang="en-US" sz="2000" dirty="0" err="1" smtClean="0"/>
              <a:t>lep</a:t>
            </a:r>
            <a:r>
              <a:rPr lang="en-US" sz="2000" dirty="0" smtClean="0"/>
              <a:t> </a:t>
            </a:r>
            <a:r>
              <a:rPr lang="en-US" sz="2000" dirty="0" err="1" smtClean="0"/>
              <a:t>pT</a:t>
            </a:r>
            <a:r>
              <a:rPr lang="en-US" sz="2000" dirty="0" smtClean="0"/>
              <a:t>&gt;25 </a:t>
            </a:r>
            <a:r>
              <a:rPr lang="en-US" sz="2000" dirty="0" err="1" smtClean="0"/>
              <a:t>vs</a:t>
            </a:r>
            <a:r>
              <a:rPr lang="en-US" sz="2000" dirty="0" smtClean="0"/>
              <a:t> ATLAS results </a:t>
            </a:r>
          </a:p>
          <a:p>
            <a:pPr marL="914400" lvl="1" indent="-457200">
              <a:buFont typeface="Wingdings" charset="2"/>
              <a:buChar char="²"/>
            </a:pPr>
            <a:r>
              <a:rPr lang="en-US" sz="2000" dirty="0" smtClean="0"/>
              <a:t>Error bars on CMS numbers are from </a:t>
            </a:r>
            <a:r>
              <a:rPr lang="en-US" sz="2000" b="1" i="1" dirty="0" smtClean="0"/>
              <a:t>shape systematics only </a:t>
            </a:r>
            <a:r>
              <a:rPr lang="en-US" sz="2000" dirty="0" smtClean="0"/>
              <a:t>from limit file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715972"/>
            <a:ext cx="261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2000" dirty="0"/>
              <a:t>Scaled to 20.3 fb</a:t>
            </a:r>
            <a:r>
              <a:rPr lang="en-US" sz="2000" baseline="30000" dirty="0"/>
              <a:t>-1</a:t>
            </a:r>
            <a:r>
              <a:rPr lang="en-US" sz="2000" dirty="0"/>
              <a:t>, ATLAS </a:t>
            </a:r>
            <a:r>
              <a:rPr lang="en-US" sz="2000" dirty="0" err="1" smtClean="0"/>
              <a:t>lumi</a:t>
            </a:r>
            <a:endParaRPr lang="en-US" sz="2000" dirty="0" smtClean="0"/>
          </a:p>
          <a:p>
            <a:pPr marL="457200" indent="-457200">
              <a:buFont typeface="Wingdings" charset="2"/>
              <a:buChar char="v"/>
            </a:pPr>
            <a:endParaRPr lang="en-US" sz="2000" dirty="0" smtClean="0"/>
          </a:p>
          <a:p>
            <a:pPr marL="457200" indent="-457200">
              <a:buFont typeface="Wingdings" charset="2"/>
              <a:buChar char="v"/>
            </a:pPr>
            <a:r>
              <a:rPr lang="en-US" sz="2000" dirty="0" err="1" smtClean="0"/>
              <a:t>tt+bb</a:t>
            </a:r>
            <a:r>
              <a:rPr lang="en-US" sz="2000" dirty="0" smtClean="0"/>
              <a:t> = </a:t>
            </a:r>
            <a:r>
              <a:rPr lang="en-US" sz="2000" dirty="0" err="1" smtClean="0"/>
              <a:t>tt</a:t>
            </a:r>
            <a:r>
              <a:rPr lang="en-US" sz="2000" dirty="0" smtClean="0"/>
              <a:t>+ 1,2b</a:t>
            </a:r>
            <a:endParaRPr lang="en-US" sz="2000" dirty="0"/>
          </a:p>
          <a:p>
            <a:pPr marL="457200" indent="-457200">
              <a:buFont typeface="Wingdings" charset="2"/>
              <a:buChar char="v"/>
            </a:pPr>
            <a:endParaRPr lang="en-US" sz="2000" dirty="0" smtClean="0"/>
          </a:p>
          <a:p>
            <a:pPr marL="457200" indent="-457200">
              <a:buFont typeface="Wingdings" charset="2"/>
              <a:buChar char="v"/>
            </a:pPr>
            <a:r>
              <a:rPr lang="en-US" sz="2000" dirty="0" err="1" smtClean="0"/>
              <a:t>f</a:t>
            </a:r>
            <a:r>
              <a:rPr lang="en-US" sz="2000" baseline="-25000" dirty="0" err="1" smtClean="0"/>
              <a:t>tt+I</a:t>
            </a:r>
            <a:r>
              <a:rPr lang="en-US" sz="2000" dirty="0"/>
              <a:t> =</a:t>
            </a:r>
            <a:r>
              <a:rPr lang="en-US" sz="2000" dirty="0" smtClean="0"/>
              <a:t> fraction of </a:t>
            </a:r>
            <a:r>
              <a:rPr lang="en-US" sz="2000" dirty="0" err="1" smtClean="0"/>
              <a:t>tt+Inclusive</a:t>
            </a:r>
            <a:r>
              <a:rPr lang="en-US" sz="2000" dirty="0" smtClean="0"/>
              <a:t> Jets </a:t>
            </a:r>
          </a:p>
          <a:p>
            <a:pPr marL="457200" indent="-457200">
              <a:buFont typeface="Wingdings" charset="2"/>
              <a:buChar char="v"/>
            </a:pPr>
            <a:endParaRPr lang="en-US" sz="2000" dirty="0"/>
          </a:p>
          <a:p>
            <a:pPr marL="457200" indent="-457200">
              <a:buFont typeface="Wingdings" charset="2"/>
              <a:buChar char="v"/>
            </a:pPr>
            <a:r>
              <a:rPr lang="en-US" sz="2000" dirty="0"/>
              <a:t>Pre-fit yields for both </a:t>
            </a:r>
            <a:r>
              <a:rPr lang="en-US" sz="2000" dirty="0" smtClean="0"/>
              <a:t>experiments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20662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2000" dirty="0" smtClean="0"/>
              <a:t>Still less </a:t>
            </a:r>
            <a:r>
              <a:rPr lang="en-US" sz="2000" dirty="0" err="1" smtClean="0"/>
              <a:t>ttH</a:t>
            </a:r>
            <a:r>
              <a:rPr lang="en-US" sz="2000" dirty="0" smtClean="0"/>
              <a:t> and </a:t>
            </a:r>
            <a:r>
              <a:rPr lang="en-US" sz="2000" dirty="0" err="1" smtClean="0"/>
              <a:t>tt+bb</a:t>
            </a:r>
            <a:r>
              <a:rPr lang="en-US" sz="2000" dirty="0" smtClean="0"/>
              <a:t> than ATLAS, but closer than in baseline analysis</a:t>
            </a:r>
          </a:p>
          <a:p>
            <a:pPr marL="457200" indent="-457200">
              <a:buFont typeface="Wingdings" charset="2"/>
              <a:buChar char="v"/>
            </a:pPr>
            <a:r>
              <a:rPr lang="en-US" sz="2000" dirty="0" smtClean="0"/>
              <a:t>Fractional composition is ~same as CMS baseline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199" y="1231106"/>
            <a:ext cx="6036901" cy="3975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13483" y="1850229"/>
            <a:ext cx="4639617" cy="2112513"/>
          </a:xfrm>
          <a:prstGeom prst="rect">
            <a:avLst/>
          </a:prstGeom>
          <a:solidFill>
            <a:schemeClr val="tx2"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6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75925"/>
            <a:ext cx="9144000" cy="482075"/>
          </a:xfrm>
          <a:solidFill>
            <a:srgbClr val="002060"/>
          </a:solidFill>
        </p:spPr>
        <p:txBody>
          <a:bodyPr/>
          <a:lstStyle/>
          <a:p>
            <a:fld id="{02E2952D-002A-4D18-BB1A-7BD96112B9E7}" type="slidenum">
              <a:rPr lang="en-US" sz="1800" smtClean="0">
                <a:solidFill>
                  <a:schemeClr val="bg1"/>
                </a:solidFill>
                <a:latin typeface="Baskerville Old Face" pitchFamily="18" charset="0"/>
              </a:rPr>
              <a:pPr/>
              <a:t>99</a:t>
            </a:fld>
            <a:endParaRPr lang="en-US" sz="1800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nalysis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onfiguration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tudies</a:t>
            </a:r>
            <a:endParaRPr lang="en-US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John Wood – jgw2kb@virginia.edu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University of Virginia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408552"/>
              </p:ext>
            </p:extLst>
          </p:nvPr>
        </p:nvGraphicFramePr>
        <p:xfrm>
          <a:off x="125424" y="3224599"/>
          <a:ext cx="8893156" cy="314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895"/>
                <a:gridCol w="1740218"/>
                <a:gridCol w="16030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Scenario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Exp. Limit (“</a:t>
                      </a:r>
                      <a:r>
                        <a:rPr lang="en-US" sz="1500" dirty="0" err="1" smtClean="0"/>
                        <a:t>Unblinded</a:t>
                      </a:r>
                      <a:r>
                        <a:rPr lang="en-US" sz="1500" dirty="0" smtClean="0"/>
                        <a:t>”)</a:t>
                      </a:r>
                      <a:r>
                        <a:rPr lang="en-US" sz="1500" baseline="0" dirty="0" smtClean="0"/>
                        <a:t>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Exp</a:t>
                      </a:r>
                      <a:r>
                        <a:rPr lang="en-US" sz="1500" dirty="0" smtClean="0"/>
                        <a:t> Limit (“Blind”, “-t –1”)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tt+lf</a:t>
                      </a:r>
                      <a:r>
                        <a:rPr lang="en-US" sz="1500" dirty="0" smtClean="0"/>
                        <a:t> to ATLAS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3.58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baseline="0" dirty="0" err="1" smtClean="0"/>
                        <a:t>tt+cc</a:t>
                      </a:r>
                      <a:r>
                        <a:rPr lang="en-US" sz="1500" baseline="0" dirty="0" smtClean="0"/>
                        <a:t>/bb to ATLAS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3.98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tt+lf</a:t>
                      </a:r>
                      <a:r>
                        <a:rPr lang="en-US" sz="1500" dirty="0" smtClean="0"/>
                        <a:t>/cc/bb to ATLAS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3.73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ttH</a:t>
                      </a:r>
                      <a:r>
                        <a:rPr lang="en-US" sz="1500" dirty="0" smtClean="0"/>
                        <a:t>,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tt+lf</a:t>
                      </a:r>
                      <a:r>
                        <a:rPr lang="en-US" sz="1500" baseline="0" dirty="0" smtClean="0"/>
                        <a:t>/cc/bb to ATLAS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3.17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ttH</a:t>
                      </a:r>
                      <a:r>
                        <a:rPr lang="en-US" sz="1500" dirty="0" smtClean="0"/>
                        <a:t>, </a:t>
                      </a:r>
                      <a:r>
                        <a:rPr lang="en-US" sz="1500" dirty="0" err="1" smtClean="0"/>
                        <a:t>tt+lf</a:t>
                      </a:r>
                      <a:r>
                        <a:rPr lang="en-US" sz="1500" dirty="0" smtClean="0"/>
                        <a:t>/cc/bb</a:t>
                      </a:r>
                      <a:r>
                        <a:rPr lang="en-US" sz="1500" baseline="0" dirty="0" smtClean="0"/>
                        <a:t> to ATLAS, add HT </a:t>
                      </a:r>
                      <a:r>
                        <a:rPr lang="en-US" sz="1500" baseline="0" dirty="0" err="1" smtClean="0"/>
                        <a:t>var</a:t>
                      </a:r>
                      <a:r>
                        <a:rPr lang="en-US" sz="1500" baseline="0" dirty="0" smtClean="0"/>
                        <a:t> for 4j2t, 5j2t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--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3.02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Baseline, add BDT </a:t>
                      </a:r>
                      <a:r>
                        <a:rPr lang="en-US" sz="1500" dirty="0" err="1" smtClean="0"/>
                        <a:t>var</a:t>
                      </a:r>
                      <a:r>
                        <a:rPr lang="en-US" sz="1500" dirty="0" smtClean="0"/>
                        <a:t> for 4j2t,</a:t>
                      </a:r>
                      <a:r>
                        <a:rPr lang="en-US" sz="1500" baseline="0" dirty="0" smtClean="0"/>
                        <a:t> 5j2t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4.17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3.52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/>
                        <a:t>jetLep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pT</a:t>
                      </a:r>
                      <a:r>
                        <a:rPr lang="en-US" sz="1500" baseline="0" dirty="0" smtClean="0"/>
                        <a:t>&gt;25, new BDT weights, add BDT </a:t>
                      </a:r>
                      <a:r>
                        <a:rPr lang="en-US" sz="1500" baseline="0" dirty="0" err="1" smtClean="0"/>
                        <a:t>var</a:t>
                      </a:r>
                      <a:r>
                        <a:rPr lang="en-US" sz="1500" baseline="0" dirty="0" smtClean="0"/>
                        <a:t> for 4j2t, 5j2t</a:t>
                      </a:r>
                      <a:endParaRPr 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3.98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3.70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995345"/>
              </p:ext>
            </p:extLst>
          </p:nvPr>
        </p:nvGraphicFramePr>
        <p:xfrm>
          <a:off x="125424" y="869027"/>
          <a:ext cx="8873560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665"/>
                <a:gridCol w="1736770"/>
                <a:gridCol w="15991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Scenario</a:t>
                      </a:r>
                      <a:endParaRPr lang="en-US" sz="15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Exp. Limit (“</a:t>
                      </a:r>
                      <a:r>
                        <a:rPr lang="en-US" sz="1500" dirty="0" err="1" smtClean="0"/>
                        <a:t>Unblinded</a:t>
                      </a:r>
                      <a:r>
                        <a:rPr lang="en-US" sz="1500" dirty="0" smtClean="0"/>
                        <a:t>”)</a:t>
                      </a:r>
                      <a:r>
                        <a:rPr lang="en-US" sz="1500" baseline="0" dirty="0" smtClean="0"/>
                        <a:t> </a:t>
                      </a:r>
                      <a:endParaRPr lang="en-US" sz="15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Exp</a:t>
                      </a:r>
                      <a:r>
                        <a:rPr lang="en-US" sz="1500" dirty="0" smtClean="0"/>
                        <a:t> Limit (“Blind”, “-t –1”)</a:t>
                      </a:r>
                      <a:endParaRPr lang="en-US" sz="15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Baseline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4.83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3.80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jetLep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pT</a:t>
                      </a:r>
                      <a:r>
                        <a:rPr lang="en-US" sz="1500" baseline="0" dirty="0" smtClean="0"/>
                        <a:t>&gt;25, new BDT weights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4.45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3.83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Baseline, add HT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var</a:t>
                      </a:r>
                      <a:r>
                        <a:rPr lang="en-US" sz="1500" baseline="0" dirty="0" smtClean="0"/>
                        <a:t> for 4j2t, 5j2t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4.14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3.52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/>
                        <a:t>jetLep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baseline="0" dirty="0" err="1" smtClean="0"/>
                        <a:t>pT</a:t>
                      </a:r>
                      <a:r>
                        <a:rPr lang="en-US" sz="1500" baseline="0" dirty="0" smtClean="0"/>
                        <a:t>&gt;25, new BDT weights, add HT </a:t>
                      </a:r>
                      <a:r>
                        <a:rPr lang="en-US" sz="1500" baseline="0" dirty="0" err="1" smtClean="0"/>
                        <a:t>var</a:t>
                      </a:r>
                      <a:r>
                        <a:rPr lang="en-US" sz="1500" baseline="0" dirty="0" smtClean="0"/>
                        <a:t> for 4j2t, 5j2t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3.94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3.70</a:t>
                      </a:r>
                      <a:endParaRPr lang="en-US" sz="1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2924441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1600" b="1" i="1" dirty="0" smtClean="0"/>
              <a:t>Many other options have been tested as well, focusing on background composition and other effects</a:t>
            </a:r>
            <a:endParaRPr lang="en-US" sz="1600" b="1" i="1" dirty="0"/>
          </a:p>
        </p:txBody>
      </p:sp>
      <p:sp>
        <p:nvSpPr>
          <p:cNvPr id="9" name="Rectangle 8"/>
          <p:cNvSpPr/>
          <p:nvPr/>
        </p:nvSpPr>
        <p:spPr>
          <a:xfrm>
            <a:off x="0" y="530473"/>
            <a:ext cx="9269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sz="1600" b="1" i="1" dirty="0" smtClean="0"/>
              <a:t>Right Col., blind</a:t>
            </a:r>
            <a:r>
              <a:rPr lang="en-US" sz="1600" b="1" i="1" dirty="0"/>
              <a:t>,</a:t>
            </a:r>
            <a:r>
              <a:rPr lang="en-US" sz="1600" b="1" i="1" dirty="0" smtClean="0"/>
              <a:t> would guide analysis decisions; Center Col., partial </a:t>
            </a:r>
            <a:r>
              <a:rPr lang="en-US" sz="1600" b="1" i="1" dirty="0" err="1" smtClean="0"/>
              <a:t>unblind</a:t>
            </a:r>
            <a:r>
              <a:rPr lang="en-US" sz="1600" b="1" i="1" dirty="0" smtClean="0"/>
              <a:t>, for ATLAS comparison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17976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37042</TotalTime>
  <Words>8774</Words>
  <Application>Microsoft Macintosh PowerPoint</Application>
  <PresentationFormat>On-screen Show (4:3)</PresentationFormat>
  <Paragraphs>1168</Paragraphs>
  <Slides>100</Slides>
  <Notes>100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Virginia</dc:title>
  <dc:creator>John</dc:creator>
  <cp:lastModifiedBy>John Wood</cp:lastModifiedBy>
  <cp:revision>807</cp:revision>
  <cp:lastPrinted>2011-11-15T16:03:25Z</cp:lastPrinted>
  <dcterms:created xsi:type="dcterms:W3CDTF">2010-08-31T05:25:23Z</dcterms:created>
  <dcterms:modified xsi:type="dcterms:W3CDTF">2015-04-22T01:51:36Z</dcterms:modified>
</cp:coreProperties>
</file>